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handoutMasterIdLst>
    <p:handoutMasterId r:id="rId47"/>
  </p:handoutMasterIdLst>
  <p:sldIdLst>
    <p:sldId id="258" r:id="rId2"/>
    <p:sldId id="259" r:id="rId3"/>
    <p:sldId id="328" r:id="rId4"/>
    <p:sldId id="276" r:id="rId5"/>
    <p:sldId id="290" r:id="rId6"/>
    <p:sldId id="271" r:id="rId7"/>
    <p:sldId id="270" r:id="rId8"/>
    <p:sldId id="273" r:id="rId9"/>
    <p:sldId id="329" r:id="rId10"/>
    <p:sldId id="330" r:id="rId11"/>
    <p:sldId id="331" r:id="rId12"/>
    <p:sldId id="274" r:id="rId13"/>
    <p:sldId id="332" r:id="rId14"/>
    <p:sldId id="333" r:id="rId15"/>
    <p:sldId id="334" r:id="rId16"/>
    <p:sldId id="335" r:id="rId17"/>
    <p:sldId id="277" r:id="rId18"/>
    <p:sldId id="281" r:id="rId19"/>
    <p:sldId id="282" r:id="rId20"/>
    <p:sldId id="336" r:id="rId21"/>
    <p:sldId id="338" r:id="rId22"/>
    <p:sldId id="283" r:id="rId23"/>
    <p:sldId id="284" r:id="rId24"/>
    <p:sldId id="285" r:id="rId25"/>
    <p:sldId id="286" r:id="rId26"/>
    <p:sldId id="339" r:id="rId27"/>
    <p:sldId id="340" r:id="rId28"/>
    <p:sldId id="341" r:id="rId29"/>
    <p:sldId id="359" r:id="rId30"/>
    <p:sldId id="342" r:id="rId31"/>
    <p:sldId id="345" r:id="rId32"/>
    <p:sldId id="346" r:id="rId33"/>
    <p:sldId id="347" r:id="rId34"/>
    <p:sldId id="289" r:id="rId35"/>
    <p:sldId id="291" r:id="rId36"/>
    <p:sldId id="293" r:id="rId37"/>
    <p:sldId id="360" r:id="rId38"/>
    <p:sldId id="294" r:id="rId39"/>
    <p:sldId id="349" r:id="rId40"/>
    <p:sldId id="361" r:id="rId41"/>
    <p:sldId id="350" r:id="rId42"/>
    <p:sldId id="357" r:id="rId43"/>
    <p:sldId id="358" r:id="rId44"/>
    <p:sldId id="324" r:id="rId45"/>
    <p:sldId id="354" r:id="rId46"/>
  </p:sldIdLst>
  <p:sldSz cx="9144000" cy="6858000" type="screen4x3"/>
  <p:notesSz cx="6789738" cy="9921875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sz="2400" b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sz="2400" b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sz="2400" b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sz="2400" b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0033CC"/>
    <a:srgbClr val="0066FF"/>
    <a:srgbClr val="FF00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920" autoAdjust="0"/>
    <p:restoredTop sz="90929"/>
  </p:normalViewPr>
  <p:slideViewPr>
    <p:cSldViewPr>
      <p:cViewPr varScale="1">
        <p:scale>
          <a:sx n="80" d="100"/>
          <a:sy n="80" d="100"/>
        </p:scale>
        <p:origin x="965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4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7" Type="http://schemas.openxmlformats.org/officeDocument/2006/relationships/image" Target="../media/image41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6" Type="http://schemas.openxmlformats.org/officeDocument/2006/relationships/image" Target="../media/image40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4" Type="http://schemas.openxmlformats.org/officeDocument/2006/relationships/image" Target="../media/image45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4" Type="http://schemas.openxmlformats.org/officeDocument/2006/relationships/image" Target="../media/image60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image" Target="../media/image57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2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2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28.wmf"/><Relationship Id="rId7" Type="http://schemas.openxmlformats.org/officeDocument/2006/relationships/image" Target="../media/image32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Relationship Id="rId9" Type="http://schemas.openxmlformats.org/officeDocument/2006/relationships/image" Target="../media/image3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16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100" y="0"/>
            <a:ext cx="29416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TW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4988"/>
            <a:ext cx="29416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0" y="9424988"/>
            <a:ext cx="29416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C771045-29DC-40BA-B48B-D292627FE7D4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0"/>
          </a:p>
        </p:txBody>
      </p:sp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685800" y="990600"/>
            <a:ext cx="51816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36576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grpSp>
        <p:nvGrpSpPr>
          <p:cNvPr id="4101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4102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3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04" name="Rectangle 8"/>
          <p:cNvSpPr>
            <a:spLocks noGrp="1" noChangeArrowheads="1"/>
          </p:cNvSpPr>
          <p:nvPr>
            <p:ph type="dt" sz="quarter" idx="2"/>
          </p:nvPr>
        </p:nvSpPr>
        <p:spPr>
          <a:xfrm>
            <a:off x="2667000" y="6553200"/>
            <a:ext cx="19050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altLang="zh-TW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>
          <a:xfrm>
            <a:off x="5195888" y="6553200"/>
            <a:ext cx="3279775" cy="304800"/>
          </a:xfrm>
        </p:spPr>
        <p:txBody>
          <a:bodyPr/>
          <a:lstStyle>
            <a:lvl1pPr algn="r">
              <a:defRPr/>
            </a:lvl1pPr>
          </a:lstStyle>
          <a:p>
            <a:endParaRPr lang="en-US" altLang="zh-TW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525" y="6359525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fld id="{85913980-479E-4D29-B2CE-D30287ADB5FD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36625" y="1425575"/>
            <a:ext cx="7772400" cy="1143000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D990B9-7C63-4201-AA3F-8778A9160A2D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762000"/>
            <a:ext cx="20002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762000"/>
            <a:ext cx="58483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4FFB72-BA2A-4EFB-AC1D-24006AC73D65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3F216B-659D-4178-831D-55A655F01B5A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65CAAE-0568-4443-89D9-8CCF5A2E1E10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362200"/>
            <a:ext cx="39243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2362200"/>
            <a:ext cx="39243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A2ED6D-6A8B-499E-AD74-76E9AE579766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FCD9B0-B147-4DF8-A007-9E9A21C22286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EAB1AB-7C17-4720-BC8E-CABA5CBBC268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EB1D72-68EB-4D04-9495-240CF757DAD1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1E8B69-F07C-472E-A74E-54FA8DF84E29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45D0CF-9441-4C9C-9B13-66CECAFFD41D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026"/>
          <p:cNvGrpSpPr>
            <a:grpSpLocks/>
          </p:cNvGrpSpPr>
          <p:nvPr/>
        </p:nvGrpSpPr>
        <p:grpSpPr bwMode="auto">
          <a:xfrm>
            <a:off x="0" y="0"/>
            <a:ext cx="3200400" cy="6858000"/>
            <a:chOff x="0" y="0"/>
            <a:chExt cx="2016" cy="4320"/>
          </a:xfrm>
        </p:grpSpPr>
        <p:sp>
          <p:nvSpPr>
            <p:cNvPr id="3075" name="Rectangle 1027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6" name="Rectangle 1028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77" name="AutoShape 1029"/>
          <p:cNvSpPr>
            <a:spLocks noChangeArrowheads="1"/>
          </p:cNvSpPr>
          <p:nvPr/>
        </p:nvSpPr>
        <p:spPr bwMode="auto">
          <a:xfrm>
            <a:off x="762000" y="7620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0"/>
          </a:p>
        </p:txBody>
      </p:sp>
      <p:sp>
        <p:nvSpPr>
          <p:cNvPr id="3078" name="Rectangle 1030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7620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3079" name="Rectangle 10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362200"/>
            <a:ext cx="8001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3080" name="Rectangle 103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kumimoji="0" sz="1400" b="0">
                <a:latin typeface="+mn-lt"/>
              </a:defRPr>
            </a:lvl1pPr>
          </a:lstStyle>
          <a:p>
            <a:endParaRPr lang="en-US" altLang="zh-TW"/>
          </a:p>
        </p:txBody>
      </p:sp>
      <p:sp>
        <p:nvSpPr>
          <p:cNvPr id="3081" name="Rectangle 103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36875" y="6529388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ctr">
              <a:defRPr kumimoji="0" sz="1400" b="0">
                <a:latin typeface="+mn-lt"/>
              </a:defRPr>
            </a:lvl1pPr>
          </a:lstStyle>
          <a:p>
            <a:endParaRPr lang="en-US" altLang="zh-TW"/>
          </a:p>
        </p:txBody>
      </p:sp>
      <p:sp>
        <p:nvSpPr>
          <p:cNvPr id="3082" name="Rectangle 103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3436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>
            <a:lvl1pPr>
              <a:defRPr kumimoji="0" sz="2600">
                <a:solidFill>
                  <a:schemeClr val="bg1"/>
                </a:solidFill>
                <a:latin typeface="+mn-lt"/>
              </a:defRPr>
            </a:lvl1pPr>
          </a:lstStyle>
          <a:p>
            <a:fld id="{263D83AC-8C13-4C62-AC6F-687475EE4425}" type="slidenum">
              <a:rPr lang="en-US" altLang="zh-TW"/>
              <a:pPr/>
              <a:t>‹#›</a:t>
            </a:fld>
            <a:endParaRPr lang="en-US" altLang="zh-TW"/>
          </a:p>
        </p:txBody>
      </p:sp>
      <p:grpSp>
        <p:nvGrpSpPr>
          <p:cNvPr id="3083" name="Group 1035"/>
          <p:cNvGrpSpPr>
            <a:grpSpLocks/>
          </p:cNvGrpSpPr>
          <p:nvPr/>
        </p:nvGrpSpPr>
        <p:grpSpPr bwMode="auto">
          <a:xfrm>
            <a:off x="228600" y="1981200"/>
            <a:ext cx="7391400" cy="319088"/>
            <a:chOff x="144" y="1248"/>
            <a:chExt cx="4656" cy="201"/>
          </a:xfrm>
        </p:grpSpPr>
        <p:sp>
          <p:nvSpPr>
            <p:cNvPr id="3084" name="AutoShape 1036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5" name="AutoShape 1037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Arial" charset="0"/>
          <a:ea typeface="新細明體" pitchFamily="18" charset="-12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Arial" charset="0"/>
          <a:ea typeface="新細明體" pitchFamily="18" charset="-12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Arial" charset="0"/>
          <a:ea typeface="新細明體" pitchFamily="18" charset="-12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kumimoji="1" sz="24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kumimoji="1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kumimoji="1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kumimoji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kumimoji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kumimoji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kumimoj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19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2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5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oleObject" Target="../embeddings/oleObject27.bin"/><Relationship Id="rId18" Type="http://schemas.openxmlformats.org/officeDocument/2006/relationships/image" Target="../media/image33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30.wmf"/><Relationship Id="rId17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2.wmf"/><Relationship Id="rId20" Type="http://schemas.openxmlformats.org/officeDocument/2006/relationships/image" Target="../media/image34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27.wmf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3.bin"/><Relationship Id="rId15" Type="http://schemas.openxmlformats.org/officeDocument/2006/relationships/oleObject" Target="../embeddings/oleObject28.bin"/><Relationship Id="rId10" Type="http://schemas.openxmlformats.org/officeDocument/2006/relationships/image" Target="../media/image29.wmf"/><Relationship Id="rId19" Type="http://schemas.openxmlformats.org/officeDocument/2006/relationships/oleObject" Target="../embeddings/oleObject30.bin"/><Relationship Id="rId4" Type="http://schemas.openxmlformats.org/officeDocument/2006/relationships/image" Target="../media/image26.wmf"/><Relationship Id="rId9" Type="http://schemas.openxmlformats.org/officeDocument/2006/relationships/oleObject" Target="../embeddings/oleObject25.bin"/><Relationship Id="rId14" Type="http://schemas.openxmlformats.org/officeDocument/2006/relationships/image" Target="../media/image31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oleObject" Target="../embeddings/oleObject36.bin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12" Type="http://schemas.openxmlformats.org/officeDocument/2006/relationships/image" Target="../media/image39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1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35.bin"/><Relationship Id="rId5" Type="http://schemas.openxmlformats.org/officeDocument/2006/relationships/oleObject" Target="../embeddings/oleObject32.bin"/><Relationship Id="rId15" Type="http://schemas.openxmlformats.org/officeDocument/2006/relationships/oleObject" Target="../embeddings/oleObject37.bin"/><Relationship Id="rId10" Type="http://schemas.openxmlformats.org/officeDocument/2006/relationships/image" Target="../media/image38.wmf"/><Relationship Id="rId4" Type="http://schemas.openxmlformats.org/officeDocument/2006/relationships/image" Target="../media/image35.wmf"/><Relationship Id="rId9" Type="http://schemas.openxmlformats.org/officeDocument/2006/relationships/oleObject" Target="../embeddings/oleObject34.bin"/><Relationship Id="rId14" Type="http://schemas.openxmlformats.org/officeDocument/2006/relationships/image" Target="../media/image40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39.bin"/><Relationship Id="rId10" Type="http://schemas.openxmlformats.org/officeDocument/2006/relationships/image" Target="../media/image45.wmf"/><Relationship Id="rId4" Type="http://schemas.openxmlformats.org/officeDocument/2006/relationships/image" Target="../media/image42.wmf"/><Relationship Id="rId9" Type="http://schemas.openxmlformats.org/officeDocument/2006/relationships/oleObject" Target="../embeddings/oleObject41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53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46.bin"/><Relationship Id="rId4" Type="http://schemas.openxmlformats.org/officeDocument/2006/relationships/image" Target="../media/image53.wmf"/><Relationship Id="rId9" Type="http://schemas.openxmlformats.org/officeDocument/2006/relationships/image" Target="../media/image56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oleObject" Target="../embeddings/oleObject48.bin"/><Relationship Id="rId7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49.bin"/><Relationship Id="rId10" Type="http://schemas.openxmlformats.org/officeDocument/2006/relationships/image" Target="../media/image60.wmf"/><Relationship Id="rId4" Type="http://schemas.openxmlformats.org/officeDocument/2006/relationships/image" Target="../media/image57.wmf"/><Relationship Id="rId9" Type="http://schemas.openxmlformats.org/officeDocument/2006/relationships/oleObject" Target="../embeddings/oleObject51.bin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2.wmf"/><Relationship Id="rId5" Type="http://schemas.openxmlformats.org/officeDocument/2006/relationships/oleObject" Target="../embeddings/oleObject53.bin"/><Relationship Id="rId4" Type="http://schemas.openxmlformats.org/officeDocument/2006/relationships/image" Target="../media/image57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63.wmf"/><Relationship Id="rId4" Type="http://schemas.openxmlformats.org/officeDocument/2006/relationships/oleObject" Target="../embeddings/oleObject54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0" Type="http://schemas.openxmlformats.org/officeDocument/2006/relationships/image" Target="../media/image9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10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w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9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15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ctrTitle"/>
          </p:nvPr>
        </p:nvSpPr>
        <p:spPr>
          <a:noFill/>
          <a:ln/>
        </p:spPr>
        <p:txBody>
          <a:bodyPr/>
          <a:lstStyle/>
          <a:p>
            <a:r>
              <a:rPr lang="en-US" altLang="zh-TW" sz="5400"/>
              <a:t>Continuous-Time Fourier Transform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89400" cy="1822450"/>
          </a:xfrm>
          <a:noFill/>
          <a:ln/>
        </p:spPr>
        <p:txBody>
          <a:bodyPr/>
          <a:lstStyle/>
          <a:p>
            <a:r>
              <a:rPr lang="en-US" altLang="zh-TW" sz="4000">
                <a:ea typeface="標楷體" pitchFamily="65" charset="-120"/>
              </a:rPr>
              <a:t>Introduction</a:t>
            </a:r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968" y="500042"/>
            <a:ext cx="8791749" cy="5807507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/>
          <a:srcRect b="35270"/>
          <a:stretch>
            <a:fillRect/>
          </a:stretch>
        </p:blipFill>
        <p:spPr bwMode="auto">
          <a:xfrm>
            <a:off x="623642" y="571480"/>
            <a:ext cx="8234638" cy="3857652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zh-TW" sz="5400"/>
              <a:t>Example</a:t>
            </a:r>
          </a:p>
        </p:txBody>
      </p:sp>
      <p:pic>
        <p:nvPicPr>
          <p:cNvPr id="22550" name="Picture 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3116"/>
            <a:ext cx="8501122" cy="4704896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7572428" cy="642942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708812" cy="5859723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5" name="Rectangle 4"/>
          <p:cNvSpPr/>
          <p:nvPr/>
        </p:nvSpPr>
        <p:spPr>
          <a:xfrm rot="19964697">
            <a:off x="-4921" y="1698347"/>
            <a:ext cx="38972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Complete …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001000" cy="11430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43050"/>
            <a:ext cx="8929718" cy="4857784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/>
          <a:srcRect b="49573"/>
          <a:stretch>
            <a:fillRect/>
          </a:stretch>
        </p:blipFill>
        <p:spPr bwMode="auto">
          <a:xfrm>
            <a:off x="428596" y="1071546"/>
            <a:ext cx="8358245" cy="3085506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ChangeArrowheads="1"/>
          </p:cNvSpPr>
          <p:nvPr>
            <p:ph type="ctrTitle"/>
          </p:nvPr>
        </p:nvSpPr>
        <p:spPr>
          <a:noFill/>
          <a:ln/>
        </p:spPr>
        <p:txBody>
          <a:bodyPr/>
          <a:lstStyle/>
          <a:p>
            <a:r>
              <a:rPr lang="en-US" altLang="zh-TW" sz="5400"/>
              <a:t>Continuous-Time Fourier Transform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89400" cy="1822450"/>
          </a:xfrm>
          <a:noFill/>
          <a:ln/>
        </p:spPr>
        <p:txBody>
          <a:bodyPr/>
          <a:lstStyle/>
          <a:p>
            <a:r>
              <a:rPr lang="en-US" altLang="zh-TW" sz="3600">
                <a:ea typeface="標楷體" pitchFamily="65" charset="-120"/>
              </a:rPr>
              <a:t>Properties of</a:t>
            </a:r>
          </a:p>
          <a:p>
            <a:r>
              <a:rPr lang="en-US" altLang="zh-TW" sz="3600">
                <a:ea typeface="標楷體" pitchFamily="65" charset="-120"/>
              </a:rPr>
              <a:t>Fourier Transform</a:t>
            </a:r>
            <a:endParaRPr lang="en-US" altLang="zh-TW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7200"/>
              <a:t>Notation</a:t>
            </a:r>
          </a:p>
        </p:txBody>
      </p:sp>
      <p:graphicFrame>
        <p:nvGraphicFramePr>
          <p:cNvPr id="30725" name="Object 5"/>
          <p:cNvGraphicFramePr>
            <a:graphicFrameLocks noChangeAspect="1"/>
          </p:cNvGraphicFramePr>
          <p:nvPr/>
        </p:nvGraphicFramePr>
        <p:xfrm>
          <a:off x="3352800" y="5105400"/>
          <a:ext cx="4038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6" name="Equation" r:id="rId3" imgW="1104840" imgH="228600" progId="Equation.3">
                  <p:embed/>
                </p:oleObj>
              </mc:Choice>
              <mc:Fallback>
                <p:oleObj name="Equation" r:id="rId3" imgW="1104840" imgH="2286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5105400"/>
                        <a:ext cx="4038600" cy="838200"/>
                      </a:xfrm>
                      <a:prstGeom prst="rect">
                        <a:avLst/>
                      </a:prstGeom>
                      <a:solidFill>
                        <a:srgbClr val="66FF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7" name="Object 7"/>
          <p:cNvGraphicFramePr>
            <a:graphicFrameLocks noChangeAspect="1"/>
          </p:cNvGraphicFramePr>
          <p:nvPr/>
        </p:nvGraphicFramePr>
        <p:xfrm>
          <a:off x="1143000" y="2514600"/>
          <a:ext cx="3379788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7" name="Equation" r:id="rId5" imgW="1041120" imgH="203040" progId="Equation.3">
                  <p:embed/>
                </p:oleObj>
              </mc:Choice>
              <mc:Fallback>
                <p:oleObj name="Equation" r:id="rId5" imgW="1041120" imgH="2030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514600"/>
                        <a:ext cx="3379788" cy="6604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8" name="Object 8"/>
          <p:cNvGraphicFramePr>
            <a:graphicFrameLocks noChangeAspect="1"/>
          </p:cNvGraphicFramePr>
          <p:nvPr/>
        </p:nvGraphicFramePr>
        <p:xfrm>
          <a:off x="1143000" y="3429000"/>
          <a:ext cx="3667125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8" name="Equation" r:id="rId7" imgW="1130040" imgH="228600" progId="Equation.3">
                  <p:embed/>
                </p:oleObj>
              </mc:Choice>
              <mc:Fallback>
                <p:oleObj name="Equation" r:id="rId7" imgW="1130040" imgH="2286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429000"/>
                        <a:ext cx="3667125" cy="7445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9" name="AutoShape 9"/>
          <p:cNvSpPr>
            <a:spLocks noChangeArrowheads="1"/>
          </p:cNvSpPr>
          <p:nvPr/>
        </p:nvSpPr>
        <p:spPr bwMode="auto">
          <a:xfrm>
            <a:off x="1219200" y="5257800"/>
            <a:ext cx="1752600" cy="533400"/>
          </a:xfrm>
          <a:prstGeom prst="rightArrow">
            <a:avLst>
              <a:gd name="adj1" fmla="val 50000"/>
              <a:gd name="adj2" fmla="val 8214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7200"/>
              <a:t>Linearity</a:t>
            </a:r>
          </a:p>
        </p:txBody>
      </p:sp>
      <p:graphicFrame>
        <p:nvGraphicFramePr>
          <p:cNvPr id="31748" name="Object 4"/>
          <p:cNvGraphicFramePr>
            <a:graphicFrameLocks noChangeAspect="1"/>
          </p:cNvGraphicFramePr>
          <p:nvPr/>
        </p:nvGraphicFramePr>
        <p:xfrm>
          <a:off x="1066800" y="2514600"/>
          <a:ext cx="7585075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8" name="Equation" r:id="rId3" imgW="2628720" imgH="228600" progId="Equation.3">
                  <p:embed/>
                </p:oleObj>
              </mc:Choice>
              <mc:Fallback>
                <p:oleObj name="Equation" r:id="rId3" imgW="262872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514600"/>
                        <a:ext cx="7585075" cy="661988"/>
                      </a:xfrm>
                      <a:prstGeom prst="rect">
                        <a:avLst/>
                      </a:prstGeom>
                      <a:solidFill>
                        <a:srgbClr val="66FF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6000"/>
              <a:t>The Topic</a:t>
            </a:r>
          </a:p>
        </p:txBody>
      </p:sp>
      <p:grpSp>
        <p:nvGrpSpPr>
          <p:cNvPr id="7173" name="Group 5"/>
          <p:cNvGrpSpPr>
            <a:grpSpLocks/>
          </p:cNvGrpSpPr>
          <p:nvPr/>
        </p:nvGrpSpPr>
        <p:grpSpPr bwMode="auto">
          <a:xfrm>
            <a:off x="1879600" y="2438400"/>
            <a:ext cx="4978400" cy="4143375"/>
            <a:chOff x="1184" y="1536"/>
            <a:chExt cx="3136" cy="2610"/>
          </a:xfrm>
        </p:grpSpPr>
        <p:sp>
          <p:nvSpPr>
            <p:cNvPr id="7174" name="Rectangle 6"/>
            <p:cNvSpPr>
              <a:spLocks noChangeArrowheads="1"/>
            </p:cNvSpPr>
            <p:nvPr/>
          </p:nvSpPr>
          <p:spPr bwMode="auto">
            <a:xfrm>
              <a:off x="1632" y="2160"/>
              <a:ext cx="1344" cy="96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altLang="zh-TW" b="0"/>
                <a:t>Fourier</a:t>
              </a:r>
            </a:p>
            <a:p>
              <a:pPr algn="ctr"/>
              <a:r>
                <a:rPr lang="en-US" altLang="zh-TW" b="0"/>
                <a:t>Series</a:t>
              </a:r>
            </a:p>
          </p:txBody>
        </p:sp>
        <p:sp>
          <p:nvSpPr>
            <p:cNvPr id="7175" name="Rectangle 7"/>
            <p:cNvSpPr>
              <a:spLocks noChangeArrowheads="1"/>
            </p:cNvSpPr>
            <p:nvPr/>
          </p:nvSpPr>
          <p:spPr bwMode="auto">
            <a:xfrm>
              <a:off x="2976" y="2160"/>
              <a:ext cx="1344" cy="96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altLang="zh-TW" b="0"/>
                <a:t>Discrete</a:t>
              </a:r>
            </a:p>
            <a:p>
              <a:pPr algn="ctr"/>
              <a:r>
                <a:rPr lang="en-US" altLang="zh-TW" b="0"/>
                <a:t>Fourier</a:t>
              </a:r>
            </a:p>
            <a:p>
              <a:pPr algn="ctr"/>
              <a:r>
                <a:rPr lang="en-US" altLang="zh-TW" b="0"/>
                <a:t>Transform</a:t>
              </a:r>
            </a:p>
          </p:txBody>
        </p:sp>
        <p:sp>
          <p:nvSpPr>
            <p:cNvPr id="7176" name="Rectangle 8"/>
            <p:cNvSpPr>
              <a:spLocks noChangeArrowheads="1"/>
            </p:cNvSpPr>
            <p:nvPr/>
          </p:nvSpPr>
          <p:spPr bwMode="auto">
            <a:xfrm>
              <a:off x="1632" y="3120"/>
              <a:ext cx="1344" cy="96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altLang="zh-TW" b="0"/>
                <a:t>Continuous</a:t>
              </a:r>
            </a:p>
            <a:p>
              <a:pPr algn="ctr"/>
              <a:r>
                <a:rPr lang="en-US" altLang="zh-TW" b="0"/>
                <a:t>Fourier</a:t>
              </a:r>
            </a:p>
            <a:p>
              <a:pPr algn="ctr"/>
              <a:r>
                <a:rPr lang="en-US" altLang="zh-TW" b="0"/>
                <a:t>Transform</a:t>
              </a:r>
            </a:p>
          </p:txBody>
        </p:sp>
        <p:sp>
          <p:nvSpPr>
            <p:cNvPr id="7177" name="Rectangle 9"/>
            <p:cNvSpPr>
              <a:spLocks noChangeArrowheads="1"/>
            </p:cNvSpPr>
            <p:nvPr/>
          </p:nvSpPr>
          <p:spPr bwMode="auto">
            <a:xfrm>
              <a:off x="2976" y="3120"/>
              <a:ext cx="1344" cy="96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altLang="zh-TW" b="0"/>
                <a:t>Fourier</a:t>
              </a:r>
            </a:p>
            <a:p>
              <a:pPr algn="ctr"/>
              <a:r>
                <a:rPr lang="en-US" altLang="zh-TW" b="0"/>
                <a:t>Transform</a:t>
              </a:r>
            </a:p>
          </p:txBody>
        </p:sp>
        <p:sp>
          <p:nvSpPr>
            <p:cNvPr id="7178" name="Text Box 10"/>
            <p:cNvSpPr txBox="1">
              <a:spLocks noChangeArrowheads="1"/>
            </p:cNvSpPr>
            <p:nvPr/>
          </p:nvSpPr>
          <p:spPr bwMode="auto">
            <a:xfrm>
              <a:off x="1920" y="1536"/>
              <a:ext cx="1001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zh-TW" b="0"/>
                <a:t>Continuous</a:t>
              </a:r>
            </a:p>
            <a:p>
              <a:pPr algn="ctr"/>
              <a:r>
                <a:rPr lang="en-US" altLang="zh-TW" b="0"/>
                <a:t>Time</a:t>
              </a:r>
            </a:p>
          </p:txBody>
        </p:sp>
        <p:sp>
          <p:nvSpPr>
            <p:cNvPr id="7179" name="Text Box 11"/>
            <p:cNvSpPr txBox="1">
              <a:spLocks noChangeArrowheads="1"/>
            </p:cNvSpPr>
            <p:nvPr/>
          </p:nvSpPr>
          <p:spPr bwMode="auto">
            <a:xfrm>
              <a:off x="3373" y="1536"/>
              <a:ext cx="755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zh-TW" b="0"/>
                <a:t>Discrete</a:t>
              </a:r>
            </a:p>
            <a:p>
              <a:pPr algn="ctr"/>
              <a:r>
                <a:rPr lang="en-US" altLang="zh-TW" b="0"/>
                <a:t>Time</a:t>
              </a:r>
            </a:p>
          </p:txBody>
        </p:sp>
        <p:sp>
          <p:nvSpPr>
            <p:cNvPr id="7180" name="Text Box 12"/>
            <p:cNvSpPr txBox="1">
              <a:spLocks noChangeArrowheads="1"/>
            </p:cNvSpPr>
            <p:nvPr/>
          </p:nvSpPr>
          <p:spPr bwMode="auto">
            <a:xfrm rot="-5400000">
              <a:off x="950" y="2442"/>
              <a:ext cx="7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b="0"/>
                <a:t>Periodic</a:t>
              </a:r>
            </a:p>
          </p:txBody>
        </p:sp>
        <p:sp>
          <p:nvSpPr>
            <p:cNvPr id="7181" name="Text Box 13"/>
            <p:cNvSpPr txBox="1">
              <a:spLocks noChangeArrowheads="1"/>
            </p:cNvSpPr>
            <p:nvPr/>
          </p:nvSpPr>
          <p:spPr bwMode="auto">
            <a:xfrm rot="-5400000">
              <a:off x="900" y="3561"/>
              <a:ext cx="88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b="0"/>
                <a:t>Aperiodic</a:t>
              </a:r>
            </a:p>
          </p:txBody>
        </p:sp>
      </p:grp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2514600" y="4876800"/>
            <a:ext cx="2286000" cy="17526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938" y="500042"/>
            <a:ext cx="8646123" cy="5857916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3021" y="500042"/>
            <a:ext cx="8662321" cy="5929353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zh-TW" sz="6600"/>
              <a:t>Time Scaling</a:t>
            </a:r>
          </a:p>
        </p:txBody>
      </p:sp>
      <p:graphicFrame>
        <p:nvGraphicFramePr>
          <p:cNvPr id="32774" name="Object 6"/>
          <p:cNvGraphicFramePr>
            <a:graphicFrameLocks noChangeAspect="1"/>
          </p:cNvGraphicFramePr>
          <p:nvPr/>
        </p:nvGraphicFramePr>
        <p:xfrm>
          <a:off x="2152650" y="2362200"/>
          <a:ext cx="4324350" cy="125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4" name="Equation" r:id="rId3" imgW="1498320" imgH="431640" progId="Equation.3">
                  <p:embed/>
                </p:oleObj>
              </mc:Choice>
              <mc:Fallback>
                <p:oleObj name="Equation" r:id="rId3" imgW="1498320" imgH="4316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650" y="2362200"/>
                        <a:ext cx="4324350" cy="1250950"/>
                      </a:xfrm>
                      <a:prstGeom prst="rect">
                        <a:avLst/>
                      </a:prstGeom>
                      <a:solidFill>
                        <a:srgbClr val="66FF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1214414" y="4071942"/>
            <a:ext cx="4923143" cy="92333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r>
              <a:rPr lang="en-US" altLang="zh-TW" sz="5400" b="0" dirty="0" smtClean="0">
                <a:solidFill>
                  <a:srgbClr val="FFFF99"/>
                </a:solidFill>
                <a:latin typeface="Monotype Corsiva" pitchFamily="66" charset="0"/>
              </a:rPr>
              <a:t>Prove </a:t>
            </a:r>
            <a:r>
              <a:rPr lang="en-US" altLang="zh-TW" sz="5400" b="0" dirty="0">
                <a:solidFill>
                  <a:srgbClr val="FFFF99"/>
                </a:solidFill>
                <a:latin typeface="Monotype Corsiva" pitchFamily="66" charset="0"/>
              </a:rPr>
              <a:t>by yourselves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43042" y="5229200"/>
            <a:ext cx="44945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If   f(t) = e</a:t>
            </a:r>
            <a:r>
              <a:rPr lang="en-US" sz="4400" baseline="30000" dirty="0" smtClean="0"/>
              <a:t>-t </a:t>
            </a:r>
            <a:r>
              <a:rPr lang="en-US" sz="4400" dirty="0" smtClean="0"/>
              <a:t>u(t)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03848" y="5949280"/>
            <a:ext cx="44945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If   f(t) = e</a:t>
            </a:r>
            <a:r>
              <a:rPr lang="en-US" sz="4400" baseline="30000" dirty="0" smtClean="0"/>
              <a:t>-at </a:t>
            </a:r>
            <a:r>
              <a:rPr lang="en-US" sz="4400" dirty="0" smtClean="0"/>
              <a:t>u(t)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6600"/>
              <a:t>Time Reversal</a:t>
            </a:r>
          </a:p>
        </p:txBody>
      </p:sp>
      <p:graphicFrame>
        <p:nvGraphicFramePr>
          <p:cNvPr id="33796" name="Object 4"/>
          <p:cNvGraphicFramePr>
            <a:graphicFrameLocks noChangeAspect="1"/>
          </p:cNvGraphicFramePr>
          <p:nvPr/>
        </p:nvGraphicFramePr>
        <p:xfrm>
          <a:off x="838200" y="2362200"/>
          <a:ext cx="3702050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1" name="Equation" r:id="rId3" imgW="1282680" imgH="228600" progId="Equation.3">
                  <p:embed/>
                </p:oleObj>
              </mc:Choice>
              <mc:Fallback>
                <p:oleObj name="Equation" r:id="rId3" imgW="128268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362200"/>
                        <a:ext cx="3702050" cy="661988"/>
                      </a:xfrm>
                      <a:prstGeom prst="rect">
                        <a:avLst/>
                      </a:prstGeom>
                      <a:solidFill>
                        <a:srgbClr val="66FF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746125" y="3189288"/>
            <a:ext cx="6223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3200" b="0">
                <a:latin typeface="Monotype Corsiva" pitchFamily="66" charset="0"/>
              </a:rPr>
              <a:t>Pf)</a:t>
            </a:r>
          </a:p>
        </p:txBody>
      </p:sp>
      <p:graphicFrame>
        <p:nvGraphicFramePr>
          <p:cNvPr id="33799" name="Object 7"/>
          <p:cNvGraphicFramePr>
            <a:graphicFrameLocks noChangeAspect="1"/>
          </p:cNvGraphicFramePr>
          <p:nvPr/>
        </p:nvGraphicFramePr>
        <p:xfrm>
          <a:off x="1524000" y="3352800"/>
          <a:ext cx="365760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2" name="Equation" r:id="rId5" imgW="1676160" imgH="330120" progId="Equation.3">
                  <p:embed/>
                </p:oleObj>
              </mc:Choice>
              <mc:Fallback>
                <p:oleObj name="Equation" r:id="rId5" imgW="1676160" imgH="33012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352800"/>
                        <a:ext cx="3657600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3" name="Object 11"/>
          <p:cNvGraphicFramePr>
            <a:graphicFrameLocks noChangeAspect="1"/>
          </p:cNvGraphicFramePr>
          <p:nvPr/>
        </p:nvGraphicFramePr>
        <p:xfrm>
          <a:off x="5257800" y="3352800"/>
          <a:ext cx="2576513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3" name="Equation" r:id="rId7" imgW="1180800" imgH="330120" progId="Equation.3">
                  <p:embed/>
                </p:oleObj>
              </mc:Choice>
              <mc:Fallback>
                <p:oleObj name="Equation" r:id="rId7" imgW="1180800" imgH="33012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352800"/>
                        <a:ext cx="2576513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4" name="Object 12"/>
          <p:cNvGraphicFramePr>
            <a:graphicFrameLocks noChangeAspect="1"/>
          </p:cNvGraphicFramePr>
          <p:nvPr/>
        </p:nvGraphicFramePr>
        <p:xfrm>
          <a:off x="2743200" y="4156075"/>
          <a:ext cx="285432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4" name="Equation" r:id="rId9" imgW="1307880" imgH="330120" progId="Equation.3">
                  <p:embed/>
                </p:oleObj>
              </mc:Choice>
              <mc:Fallback>
                <p:oleObj name="Equation" r:id="rId9" imgW="1307880" imgH="33012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4156075"/>
                        <a:ext cx="2854325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5" name="Object 13"/>
          <p:cNvGraphicFramePr>
            <a:graphicFrameLocks noChangeAspect="1"/>
          </p:cNvGraphicFramePr>
          <p:nvPr/>
        </p:nvGraphicFramePr>
        <p:xfrm>
          <a:off x="5680075" y="4114800"/>
          <a:ext cx="285432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5" name="Equation" r:id="rId11" imgW="1307880" imgH="330120" progId="Equation.3">
                  <p:embed/>
                </p:oleObj>
              </mc:Choice>
              <mc:Fallback>
                <p:oleObj name="Equation" r:id="rId11" imgW="1307880" imgH="33012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0075" y="4114800"/>
                        <a:ext cx="2854325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6" name="Object 14"/>
          <p:cNvGraphicFramePr>
            <a:graphicFrameLocks noChangeAspect="1"/>
          </p:cNvGraphicFramePr>
          <p:nvPr/>
        </p:nvGraphicFramePr>
        <p:xfrm>
          <a:off x="2743200" y="4953000"/>
          <a:ext cx="252095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6" name="Equation" r:id="rId13" imgW="1155600" imgH="330120" progId="Equation.3">
                  <p:embed/>
                </p:oleObj>
              </mc:Choice>
              <mc:Fallback>
                <p:oleObj name="Equation" r:id="rId13" imgW="1155600" imgH="33012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4953000"/>
                        <a:ext cx="2520950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7" name="Object 15"/>
          <p:cNvGraphicFramePr>
            <a:graphicFrameLocks noChangeAspect="1"/>
          </p:cNvGraphicFramePr>
          <p:nvPr/>
        </p:nvGraphicFramePr>
        <p:xfrm>
          <a:off x="5334000" y="4953000"/>
          <a:ext cx="2271713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7" name="Equation" r:id="rId15" imgW="1041120" imgH="330120" progId="Equation.3">
                  <p:embed/>
                </p:oleObj>
              </mc:Choice>
              <mc:Fallback>
                <p:oleObj name="Equation" r:id="rId15" imgW="1041120" imgH="33012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953000"/>
                        <a:ext cx="2271713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8" name="Object 16"/>
          <p:cNvGraphicFramePr>
            <a:graphicFrameLocks noChangeAspect="1"/>
          </p:cNvGraphicFramePr>
          <p:nvPr/>
        </p:nvGraphicFramePr>
        <p:xfrm>
          <a:off x="2771775" y="5756275"/>
          <a:ext cx="210502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8" name="Equation" r:id="rId17" imgW="965160" imgH="330120" progId="Equation.3">
                  <p:embed/>
                </p:oleObj>
              </mc:Choice>
              <mc:Fallback>
                <p:oleObj name="Equation" r:id="rId17" imgW="965160" imgH="33012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5756275"/>
                        <a:ext cx="2105025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9" name="Object 17"/>
          <p:cNvGraphicFramePr>
            <a:graphicFrameLocks noChangeAspect="1"/>
          </p:cNvGraphicFramePr>
          <p:nvPr/>
        </p:nvGraphicFramePr>
        <p:xfrm>
          <a:off x="5029200" y="5894388"/>
          <a:ext cx="141287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9" name="Equation" r:id="rId19" imgW="647640" imgH="203040" progId="Equation.3">
                  <p:embed/>
                </p:oleObj>
              </mc:Choice>
              <mc:Fallback>
                <p:oleObj name="Equation" r:id="rId19" imgW="647640" imgH="20304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5894388"/>
                        <a:ext cx="1412875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zh-TW" sz="5400"/>
              <a:t>Time Shifting</a:t>
            </a:r>
          </a:p>
        </p:txBody>
      </p:sp>
      <p:graphicFrame>
        <p:nvGraphicFramePr>
          <p:cNvPr id="34821" name="Object 5"/>
          <p:cNvGraphicFramePr>
            <a:graphicFrameLocks noChangeAspect="1"/>
          </p:cNvGraphicFramePr>
          <p:nvPr/>
        </p:nvGraphicFramePr>
        <p:xfrm>
          <a:off x="985838" y="2344738"/>
          <a:ext cx="4729162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99" name="Equation" r:id="rId3" imgW="1638000" imgH="241200" progId="Equation.3">
                  <p:embed/>
                </p:oleObj>
              </mc:Choice>
              <mc:Fallback>
                <p:oleObj name="Equation" r:id="rId3" imgW="1638000" imgH="241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5838" y="2344738"/>
                        <a:ext cx="4729162" cy="698500"/>
                      </a:xfrm>
                      <a:prstGeom prst="rect">
                        <a:avLst/>
                      </a:prstGeom>
                      <a:solidFill>
                        <a:srgbClr val="66FF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746125" y="3189288"/>
            <a:ext cx="6223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3200" b="0">
                <a:latin typeface="Monotype Corsiva" pitchFamily="66" charset="0"/>
              </a:rPr>
              <a:t>Pf)</a:t>
            </a:r>
          </a:p>
        </p:txBody>
      </p:sp>
      <p:graphicFrame>
        <p:nvGraphicFramePr>
          <p:cNvPr id="34823" name="Object 7"/>
          <p:cNvGraphicFramePr>
            <a:graphicFrameLocks noChangeAspect="1"/>
          </p:cNvGraphicFramePr>
          <p:nvPr/>
        </p:nvGraphicFramePr>
        <p:xfrm>
          <a:off x="1495425" y="3352800"/>
          <a:ext cx="429577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00" name="Equation" r:id="rId5" imgW="1968480" imgH="330120" progId="Equation.3">
                  <p:embed/>
                </p:oleObj>
              </mc:Choice>
              <mc:Fallback>
                <p:oleObj name="Equation" r:id="rId5" imgW="1968480" imgH="33012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5425" y="3352800"/>
                        <a:ext cx="4295775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31" name="Object 15"/>
          <p:cNvGraphicFramePr>
            <a:graphicFrameLocks noChangeAspect="1"/>
          </p:cNvGraphicFramePr>
          <p:nvPr/>
        </p:nvGraphicFramePr>
        <p:xfrm>
          <a:off x="5853113" y="3352800"/>
          <a:ext cx="2909887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01" name="Equation" r:id="rId7" imgW="1333440" imgH="330120" progId="Equation.3">
                  <p:embed/>
                </p:oleObj>
              </mc:Choice>
              <mc:Fallback>
                <p:oleObj name="Equation" r:id="rId7" imgW="1333440" imgH="33012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3113" y="3352800"/>
                        <a:ext cx="2909887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32" name="Object 16"/>
          <p:cNvGraphicFramePr>
            <a:graphicFrameLocks noChangeAspect="1"/>
          </p:cNvGraphicFramePr>
          <p:nvPr/>
        </p:nvGraphicFramePr>
        <p:xfrm>
          <a:off x="3033713" y="4176713"/>
          <a:ext cx="3879850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02" name="Equation" r:id="rId9" imgW="1777680" imgH="355320" progId="Equation.3">
                  <p:embed/>
                </p:oleObj>
              </mc:Choice>
              <mc:Fallback>
                <p:oleObj name="Equation" r:id="rId9" imgW="1777680" imgH="35532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3713" y="4176713"/>
                        <a:ext cx="3879850" cy="776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33" name="Object 17"/>
          <p:cNvGraphicFramePr>
            <a:graphicFrameLocks noChangeAspect="1"/>
          </p:cNvGraphicFramePr>
          <p:nvPr/>
        </p:nvGraphicFramePr>
        <p:xfrm>
          <a:off x="3033713" y="4994275"/>
          <a:ext cx="307657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03" name="Equation" r:id="rId11" imgW="1409400" imgH="330120" progId="Equation.3">
                  <p:embed/>
                </p:oleObj>
              </mc:Choice>
              <mc:Fallback>
                <p:oleObj name="Equation" r:id="rId11" imgW="1409400" imgH="33012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3713" y="4994275"/>
                        <a:ext cx="3076575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34" name="Object 18"/>
          <p:cNvGraphicFramePr>
            <a:graphicFrameLocks noChangeAspect="1"/>
          </p:cNvGraphicFramePr>
          <p:nvPr/>
        </p:nvGraphicFramePr>
        <p:xfrm>
          <a:off x="3033713" y="5811838"/>
          <a:ext cx="2909887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04" name="Equation" r:id="rId13" imgW="1333440" imgH="330120" progId="Equation.3">
                  <p:embed/>
                </p:oleObj>
              </mc:Choice>
              <mc:Fallback>
                <p:oleObj name="Equation" r:id="rId13" imgW="1333440" imgH="330120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3713" y="5811838"/>
                        <a:ext cx="2909887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35" name="Object 19"/>
          <p:cNvGraphicFramePr>
            <a:graphicFrameLocks noChangeAspect="1"/>
          </p:cNvGraphicFramePr>
          <p:nvPr/>
        </p:nvGraphicFramePr>
        <p:xfrm>
          <a:off x="6067425" y="5902325"/>
          <a:ext cx="1912938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05" name="Equation" r:id="rId15" imgW="876240" imgH="228600" progId="Equation.3">
                  <p:embed/>
                </p:oleObj>
              </mc:Choice>
              <mc:Fallback>
                <p:oleObj name="Equation" r:id="rId15" imgW="876240" imgH="228600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7425" y="5902325"/>
                        <a:ext cx="1912938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4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4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4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4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4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zh-TW" sz="4000"/>
              <a:t>Frequency Shifting (Modulation)</a:t>
            </a:r>
          </a:p>
        </p:txBody>
      </p:sp>
      <p:graphicFrame>
        <p:nvGraphicFramePr>
          <p:cNvPr id="35845" name="Object 5"/>
          <p:cNvGraphicFramePr>
            <a:graphicFrameLocks noChangeAspect="1"/>
          </p:cNvGraphicFramePr>
          <p:nvPr/>
        </p:nvGraphicFramePr>
        <p:xfrm>
          <a:off x="876300" y="2349500"/>
          <a:ext cx="4948238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91" name="Equation" r:id="rId3" imgW="1714320" imgH="241200" progId="Equation.3">
                  <p:embed/>
                </p:oleObj>
              </mc:Choice>
              <mc:Fallback>
                <p:oleObj name="Equation" r:id="rId3" imgW="1714320" imgH="241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300" y="2349500"/>
                        <a:ext cx="4948238" cy="698500"/>
                      </a:xfrm>
                      <a:prstGeom prst="rect">
                        <a:avLst/>
                      </a:prstGeom>
                      <a:solidFill>
                        <a:srgbClr val="66FF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746125" y="3189288"/>
            <a:ext cx="6223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3200" b="0">
                <a:latin typeface="Monotype Corsiva" pitchFamily="66" charset="0"/>
              </a:rPr>
              <a:t>Pf)</a:t>
            </a:r>
          </a:p>
        </p:txBody>
      </p:sp>
      <p:graphicFrame>
        <p:nvGraphicFramePr>
          <p:cNvPr id="35847" name="Object 7"/>
          <p:cNvGraphicFramePr>
            <a:graphicFrameLocks noChangeAspect="1"/>
          </p:cNvGraphicFramePr>
          <p:nvPr/>
        </p:nvGraphicFramePr>
        <p:xfrm>
          <a:off x="1454150" y="3581400"/>
          <a:ext cx="4379913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92" name="Equation" r:id="rId5" imgW="2006280" imgH="330120" progId="Equation.3">
                  <p:embed/>
                </p:oleObj>
              </mc:Choice>
              <mc:Fallback>
                <p:oleObj name="Equation" r:id="rId5" imgW="2006280" imgH="33012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4150" y="3581400"/>
                        <a:ext cx="4379913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53" name="Object 13"/>
          <p:cNvGraphicFramePr>
            <a:graphicFrameLocks noChangeAspect="1"/>
          </p:cNvGraphicFramePr>
          <p:nvPr/>
        </p:nvGraphicFramePr>
        <p:xfrm>
          <a:off x="3122613" y="4537075"/>
          <a:ext cx="2744787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93" name="Equation" r:id="rId7" imgW="1257120" imgH="330120" progId="Equation.3">
                  <p:embed/>
                </p:oleObj>
              </mc:Choice>
              <mc:Fallback>
                <p:oleObj name="Equation" r:id="rId7" imgW="1257120" imgH="33012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2613" y="4537075"/>
                        <a:ext cx="2744787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54" name="Object 14"/>
          <p:cNvGraphicFramePr>
            <a:graphicFrameLocks noChangeAspect="1"/>
          </p:cNvGraphicFramePr>
          <p:nvPr/>
        </p:nvGraphicFramePr>
        <p:xfrm>
          <a:off x="3124200" y="5595938"/>
          <a:ext cx="2051050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94" name="Equation" r:id="rId9" imgW="939600" imgH="228600" progId="Equation.3">
                  <p:embed/>
                </p:oleObj>
              </mc:Choice>
              <mc:Fallback>
                <p:oleObj name="Equation" r:id="rId9" imgW="939600" imgH="22860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5595938"/>
                        <a:ext cx="2051050" cy="50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6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8557" y="428604"/>
            <a:ext cx="9192557" cy="5786478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428604"/>
            <a:ext cx="571472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7835" y="428603"/>
            <a:ext cx="7681817" cy="6027065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214290"/>
            <a:ext cx="8850841" cy="6000792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b="49573"/>
          <a:stretch>
            <a:fillRect/>
          </a:stretch>
        </p:blipFill>
        <p:spPr bwMode="auto">
          <a:xfrm>
            <a:off x="428596" y="1279598"/>
            <a:ext cx="8358245" cy="3085506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pic>
        <p:nvPicPr>
          <p:cNvPr id="931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2362199"/>
            <a:ext cx="8001056" cy="4228035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20" y="428604"/>
            <a:ext cx="8781965" cy="535785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574" y="642918"/>
            <a:ext cx="8922346" cy="5429287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36550"/>
            <a:ext cx="8501122" cy="6133359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809" y="500042"/>
            <a:ext cx="8706715" cy="571504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6600"/>
              <a:t>Example:</a:t>
            </a:r>
          </a:p>
        </p:txBody>
      </p:sp>
      <p:grpSp>
        <p:nvGrpSpPr>
          <p:cNvPr id="39004" name="Group 92"/>
          <p:cNvGrpSpPr>
            <a:grpSpLocks/>
          </p:cNvGrpSpPr>
          <p:nvPr/>
        </p:nvGrpSpPr>
        <p:grpSpPr bwMode="auto">
          <a:xfrm>
            <a:off x="1066800" y="2362200"/>
            <a:ext cx="7729538" cy="1752600"/>
            <a:chOff x="672" y="1488"/>
            <a:chExt cx="4869" cy="1104"/>
          </a:xfrm>
        </p:grpSpPr>
        <p:sp>
          <p:nvSpPr>
            <p:cNvPr id="38917" name="Rectangle 5"/>
            <p:cNvSpPr>
              <a:spLocks noChangeArrowheads="1"/>
            </p:cNvSpPr>
            <p:nvPr/>
          </p:nvSpPr>
          <p:spPr bwMode="auto">
            <a:xfrm>
              <a:off x="672" y="1488"/>
              <a:ext cx="4848" cy="110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endParaRPr lang="en-US" b="0"/>
            </a:p>
          </p:txBody>
        </p:sp>
        <p:sp>
          <p:nvSpPr>
            <p:cNvPr id="38918" name="Rectangle 6"/>
            <p:cNvSpPr>
              <a:spLocks noChangeArrowheads="1"/>
            </p:cNvSpPr>
            <p:nvPr/>
          </p:nvSpPr>
          <p:spPr bwMode="auto">
            <a:xfrm>
              <a:off x="1440" y="1833"/>
              <a:ext cx="768" cy="384"/>
            </a:xfrm>
            <a:prstGeom prst="rect">
              <a:avLst/>
            </a:prstGeom>
            <a:noFill/>
            <a:ln w="28575" cap="rnd">
              <a:solidFill>
                <a:srgbClr val="FF3300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19" name="Line 7"/>
            <p:cNvSpPr>
              <a:spLocks noChangeShapeType="1"/>
            </p:cNvSpPr>
            <p:nvPr/>
          </p:nvSpPr>
          <p:spPr bwMode="auto">
            <a:xfrm>
              <a:off x="816" y="2217"/>
              <a:ext cx="20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8920" name="Line 8"/>
            <p:cNvSpPr>
              <a:spLocks noChangeShapeType="1"/>
            </p:cNvSpPr>
            <p:nvPr/>
          </p:nvSpPr>
          <p:spPr bwMode="auto">
            <a:xfrm flipV="1">
              <a:off x="1824" y="1593"/>
              <a:ext cx="0" cy="9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8921" name="Text Box 9"/>
            <p:cNvSpPr txBox="1">
              <a:spLocks noChangeArrowheads="1"/>
            </p:cNvSpPr>
            <p:nvPr/>
          </p:nvSpPr>
          <p:spPr bwMode="auto">
            <a:xfrm>
              <a:off x="2112" y="2217"/>
              <a:ext cx="3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sz="1800" b="0" i="1"/>
                <a:t>d</a:t>
              </a:r>
              <a:r>
                <a:rPr lang="en-US" altLang="zh-TW" sz="1800" b="0"/>
                <a:t>/2</a:t>
              </a:r>
            </a:p>
          </p:txBody>
        </p:sp>
        <p:sp>
          <p:nvSpPr>
            <p:cNvPr id="38922" name="Text Box 10"/>
            <p:cNvSpPr txBox="1">
              <a:spLocks noChangeArrowheads="1"/>
            </p:cNvSpPr>
            <p:nvPr/>
          </p:nvSpPr>
          <p:spPr bwMode="auto">
            <a:xfrm>
              <a:off x="1200" y="2217"/>
              <a:ext cx="37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sz="1800" b="0" i="1">
                  <a:sym typeface="Symbol" pitchFamily="18" charset="2"/>
                </a:rPr>
                <a:t></a:t>
              </a:r>
              <a:r>
                <a:rPr lang="en-US" altLang="zh-TW" sz="1800" b="0" i="1"/>
                <a:t>d</a:t>
              </a:r>
              <a:r>
                <a:rPr lang="en-US" altLang="zh-TW" sz="1800" b="0"/>
                <a:t>/2</a:t>
              </a:r>
            </a:p>
          </p:txBody>
        </p:sp>
        <p:sp>
          <p:nvSpPr>
            <p:cNvPr id="38923" name="Text Box 11"/>
            <p:cNvSpPr txBox="1">
              <a:spLocks noChangeArrowheads="1"/>
            </p:cNvSpPr>
            <p:nvPr/>
          </p:nvSpPr>
          <p:spPr bwMode="auto">
            <a:xfrm>
              <a:off x="1684" y="1602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sz="1800" b="0"/>
                <a:t>1</a:t>
              </a:r>
            </a:p>
          </p:txBody>
        </p:sp>
        <p:sp>
          <p:nvSpPr>
            <p:cNvPr id="38924" name="Text Box 12"/>
            <p:cNvSpPr txBox="1">
              <a:spLocks noChangeArrowheads="1"/>
            </p:cNvSpPr>
            <p:nvPr/>
          </p:nvSpPr>
          <p:spPr bwMode="auto">
            <a:xfrm>
              <a:off x="2903" y="2073"/>
              <a:ext cx="16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b="0" i="1"/>
                <a:t>t</a:t>
              </a:r>
            </a:p>
          </p:txBody>
        </p:sp>
        <p:sp>
          <p:nvSpPr>
            <p:cNvPr id="38925" name="Text Box 13"/>
            <p:cNvSpPr txBox="1">
              <a:spLocks noChangeArrowheads="1"/>
            </p:cNvSpPr>
            <p:nvPr/>
          </p:nvSpPr>
          <p:spPr bwMode="auto">
            <a:xfrm>
              <a:off x="1831" y="1497"/>
              <a:ext cx="48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b="0" i="1"/>
                <a:t>w</a:t>
              </a:r>
              <a:r>
                <a:rPr lang="en-US" altLang="zh-TW" b="0" i="1" baseline="-25000"/>
                <a:t>d</a:t>
              </a:r>
              <a:r>
                <a:rPr lang="en-US" altLang="zh-TW" b="0"/>
                <a:t>(</a:t>
              </a:r>
              <a:r>
                <a:rPr lang="en-US" altLang="zh-TW" b="0" i="1"/>
                <a:t>t</a:t>
              </a:r>
              <a:r>
                <a:rPr lang="en-US" altLang="zh-TW" b="0"/>
                <a:t>)</a:t>
              </a:r>
            </a:p>
          </p:txBody>
        </p:sp>
        <p:sp>
          <p:nvSpPr>
            <p:cNvPr id="38926" name="Line 14"/>
            <p:cNvSpPr>
              <a:spLocks noChangeShapeType="1"/>
            </p:cNvSpPr>
            <p:nvPr/>
          </p:nvSpPr>
          <p:spPr bwMode="auto">
            <a:xfrm>
              <a:off x="1440" y="1833"/>
              <a:ext cx="768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8927" name="Line 15"/>
            <p:cNvSpPr>
              <a:spLocks noChangeShapeType="1"/>
            </p:cNvSpPr>
            <p:nvPr/>
          </p:nvSpPr>
          <p:spPr bwMode="auto">
            <a:xfrm>
              <a:off x="2208" y="2217"/>
              <a:ext cx="528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8928" name="Line 16"/>
            <p:cNvSpPr>
              <a:spLocks noChangeShapeType="1"/>
            </p:cNvSpPr>
            <p:nvPr/>
          </p:nvSpPr>
          <p:spPr bwMode="auto">
            <a:xfrm>
              <a:off x="912" y="2217"/>
              <a:ext cx="528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8930" name="Line 18"/>
            <p:cNvSpPr>
              <a:spLocks noChangeShapeType="1"/>
            </p:cNvSpPr>
            <p:nvPr/>
          </p:nvSpPr>
          <p:spPr bwMode="auto">
            <a:xfrm>
              <a:off x="3168" y="2217"/>
              <a:ext cx="20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8931" name="Line 19"/>
            <p:cNvSpPr>
              <a:spLocks noChangeShapeType="1"/>
            </p:cNvSpPr>
            <p:nvPr/>
          </p:nvSpPr>
          <p:spPr bwMode="auto">
            <a:xfrm flipV="1">
              <a:off x="4176" y="1593"/>
              <a:ext cx="0" cy="9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8932" name="Text Box 20"/>
            <p:cNvSpPr txBox="1">
              <a:spLocks noChangeArrowheads="1"/>
            </p:cNvSpPr>
            <p:nvPr/>
          </p:nvSpPr>
          <p:spPr bwMode="auto">
            <a:xfrm>
              <a:off x="4464" y="2217"/>
              <a:ext cx="3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sz="1800" b="0" i="1"/>
                <a:t>d</a:t>
              </a:r>
              <a:r>
                <a:rPr lang="en-US" altLang="zh-TW" sz="1800" b="0"/>
                <a:t>/2</a:t>
              </a:r>
            </a:p>
          </p:txBody>
        </p:sp>
        <p:sp>
          <p:nvSpPr>
            <p:cNvPr id="38933" name="Text Box 21"/>
            <p:cNvSpPr txBox="1">
              <a:spLocks noChangeArrowheads="1"/>
            </p:cNvSpPr>
            <p:nvPr/>
          </p:nvSpPr>
          <p:spPr bwMode="auto">
            <a:xfrm>
              <a:off x="3552" y="2217"/>
              <a:ext cx="37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sz="1800" b="0" i="1">
                  <a:sym typeface="Symbol" pitchFamily="18" charset="2"/>
                </a:rPr>
                <a:t></a:t>
              </a:r>
              <a:r>
                <a:rPr lang="en-US" altLang="zh-TW" sz="1800" b="0" i="1"/>
                <a:t>d</a:t>
              </a:r>
              <a:r>
                <a:rPr lang="en-US" altLang="zh-TW" sz="1800" b="0"/>
                <a:t>/2</a:t>
              </a:r>
            </a:p>
          </p:txBody>
        </p:sp>
        <p:sp>
          <p:nvSpPr>
            <p:cNvPr id="38935" name="Text Box 23"/>
            <p:cNvSpPr txBox="1">
              <a:spLocks noChangeArrowheads="1"/>
            </p:cNvSpPr>
            <p:nvPr/>
          </p:nvSpPr>
          <p:spPr bwMode="auto">
            <a:xfrm>
              <a:off x="5255" y="2073"/>
              <a:ext cx="16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b="0" i="1"/>
                <a:t>t</a:t>
              </a:r>
            </a:p>
          </p:txBody>
        </p:sp>
        <p:sp>
          <p:nvSpPr>
            <p:cNvPr id="38936" name="Text Box 24"/>
            <p:cNvSpPr txBox="1">
              <a:spLocks noChangeArrowheads="1"/>
            </p:cNvSpPr>
            <p:nvPr/>
          </p:nvSpPr>
          <p:spPr bwMode="auto">
            <a:xfrm>
              <a:off x="4183" y="1488"/>
              <a:ext cx="1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b="0" i="1"/>
                <a:t>f</a:t>
              </a:r>
              <a:r>
                <a:rPr lang="en-US" altLang="zh-TW" b="0"/>
                <a:t>(</a:t>
              </a:r>
              <a:r>
                <a:rPr lang="en-US" altLang="zh-TW" b="0" i="1"/>
                <a:t>t</a:t>
              </a:r>
              <a:r>
                <a:rPr lang="en-US" altLang="zh-TW" b="0"/>
                <a:t>)</a:t>
              </a:r>
              <a:r>
                <a:rPr lang="en-US" altLang="zh-TW" b="0" i="1"/>
                <a:t>=w</a:t>
              </a:r>
              <a:r>
                <a:rPr lang="en-US" altLang="zh-TW" b="0" i="1" baseline="-25000"/>
                <a:t>d</a:t>
              </a:r>
              <a:r>
                <a:rPr lang="en-US" altLang="zh-TW" b="0"/>
                <a:t>(</a:t>
              </a:r>
              <a:r>
                <a:rPr lang="en-US" altLang="zh-TW" b="0" i="1"/>
                <a:t>t</a:t>
              </a:r>
              <a:r>
                <a:rPr lang="en-US" altLang="zh-TW" b="0"/>
                <a:t>)cos</a:t>
              </a:r>
              <a:r>
                <a:rPr lang="en-US" altLang="zh-TW" b="0">
                  <a:sym typeface="Symbol" pitchFamily="18" charset="2"/>
                </a:rPr>
                <a:t></a:t>
              </a:r>
              <a:r>
                <a:rPr lang="en-US" altLang="zh-TW" b="0" baseline="-25000">
                  <a:sym typeface="Symbol" pitchFamily="18" charset="2"/>
                </a:rPr>
                <a:t>0</a:t>
              </a:r>
              <a:r>
                <a:rPr lang="en-US" altLang="zh-TW" b="0" i="1">
                  <a:sym typeface="Symbol" pitchFamily="18" charset="2"/>
                </a:rPr>
                <a:t>t</a:t>
              </a:r>
              <a:endParaRPr lang="en-US" altLang="zh-TW" b="0" i="1"/>
            </a:p>
          </p:txBody>
        </p:sp>
        <p:grpSp>
          <p:nvGrpSpPr>
            <p:cNvPr id="39002" name="Group 90"/>
            <p:cNvGrpSpPr>
              <a:grpSpLocks/>
            </p:cNvGrpSpPr>
            <p:nvPr/>
          </p:nvGrpSpPr>
          <p:grpSpPr bwMode="auto">
            <a:xfrm>
              <a:off x="3264" y="1872"/>
              <a:ext cx="1824" cy="672"/>
              <a:chOff x="3312" y="2016"/>
              <a:chExt cx="1824" cy="672"/>
            </a:xfrm>
          </p:grpSpPr>
          <p:grpSp>
            <p:nvGrpSpPr>
              <p:cNvPr id="39001" name="Group 89"/>
              <p:cNvGrpSpPr>
                <a:grpSpLocks/>
              </p:cNvGrpSpPr>
              <p:nvPr/>
            </p:nvGrpSpPr>
            <p:grpSpPr bwMode="auto">
              <a:xfrm>
                <a:off x="3873" y="2016"/>
                <a:ext cx="702" cy="672"/>
                <a:chOff x="3873" y="2160"/>
                <a:chExt cx="702" cy="384"/>
              </a:xfrm>
            </p:grpSpPr>
            <p:sp>
              <p:nvSpPr>
                <p:cNvPr id="38951" name="Freeform 39"/>
                <p:cNvSpPr>
                  <a:spLocks/>
                </p:cNvSpPr>
                <p:nvPr/>
              </p:nvSpPr>
              <p:spPr bwMode="auto">
                <a:xfrm flipH="1">
                  <a:off x="3873" y="2160"/>
                  <a:ext cx="39" cy="19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92" y="48"/>
                    </a:cxn>
                    <a:cxn ang="0">
                      <a:pos x="336" y="240"/>
                    </a:cxn>
                    <a:cxn ang="0">
                      <a:pos x="384" y="384"/>
                    </a:cxn>
                  </a:cxnLst>
                  <a:rect l="0" t="0" r="r" b="b"/>
                  <a:pathLst>
                    <a:path w="384" h="384">
                      <a:moveTo>
                        <a:pt x="0" y="0"/>
                      </a:moveTo>
                      <a:cubicBezTo>
                        <a:pt x="68" y="4"/>
                        <a:pt x="136" y="8"/>
                        <a:pt x="192" y="48"/>
                      </a:cubicBezTo>
                      <a:cubicBezTo>
                        <a:pt x="248" y="88"/>
                        <a:pt x="304" y="184"/>
                        <a:pt x="336" y="240"/>
                      </a:cubicBezTo>
                      <a:cubicBezTo>
                        <a:pt x="368" y="296"/>
                        <a:pt x="376" y="340"/>
                        <a:pt x="384" y="384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FF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grpSp>
              <p:nvGrpSpPr>
                <p:cNvPr id="38955" name="Group 43"/>
                <p:cNvGrpSpPr>
                  <a:grpSpLocks/>
                </p:cNvGrpSpPr>
                <p:nvPr/>
              </p:nvGrpSpPr>
              <p:grpSpPr bwMode="auto">
                <a:xfrm>
                  <a:off x="3912" y="2160"/>
                  <a:ext cx="78" cy="384"/>
                  <a:chOff x="1056" y="3120"/>
                  <a:chExt cx="768" cy="768"/>
                </a:xfrm>
              </p:grpSpPr>
              <p:sp>
                <p:nvSpPr>
                  <p:cNvPr id="38956" name="Freeform 44"/>
                  <p:cNvSpPr>
                    <a:spLocks/>
                  </p:cNvSpPr>
                  <p:nvPr/>
                </p:nvSpPr>
                <p:spPr bwMode="auto">
                  <a:xfrm>
                    <a:off x="1056" y="3120"/>
                    <a:ext cx="384" cy="38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92" y="48"/>
                      </a:cxn>
                      <a:cxn ang="0">
                        <a:pos x="336" y="240"/>
                      </a:cxn>
                      <a:cxn ang="0">
                        <a:pos x="384" y="384"/>
                      </a:cxn>
                    </a:cxnLst>
                    <a:rect l="0" t="0" r="r" b="b"/>
                    <a:pathLst>
                      <a:path w="384" h="384">
                        <a:moveTo>
                          <a:pt x="0" y="0"/>
                        </a:moveTo>
                        <a:cubicBezTo>
                          <a:pt x="68" y="4"/>
                          <a:pt x="136" y="8"/>
                          <a:pt x="192" y="48"/>
                        </a:cubicBezTo>
                        <a:cubicBezTo>
                          <a:pt x="248" y="88"/>
                          <a:pt x="304" y="184"/>
                          <a:pt x="336" y="240"/>
                        </a:cubicBezTo>
                        <a:cubicBezTo>
                          <a:pt x="368" y="296"/>
                          <a:pt x="376" y="340"/>
                          <a:pt x="384" y="384"/>
                        </a:cubicBezTo>
                      </a:path>
                    </a:pathLst>
                  </a:custGeom>
                  <a:noFill/>
                  <a:ln w="28575" cap="flat" cmpd="sng">
                    <a:solidFill>
                      <a:srgbClr val="FF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38957" name="Freeform 45"/>
                  <p:cNvSpPr>
                    <a:spLocks/>
                  </p:cNvSpPr>
                  <p:nvPr/>
                </p:nvSpPr>
                <p:spPr bwMode="auto">
                  <a:xfrm flipH="1" flipV="1">
                    <a:off x="1440" y="3504"/>
                    <a:ext cx="384" cy="38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92" y="48"/>
                      </a:cxn>
                      <a:cxn ang="0">
                        <a:pos x="336" y="240"/>
                      </a:cxn>
                      <a:cxn ang="0">
                        <a:pos x="384" y="384"/>
                      </a:cxn>
                    </a:cxnLst>
                    <a:rect l="0" t="0" r="r" b="b"/>
                    <a:pathLst>
                      <a:path w="384" h="384">
                        <a:moveTo>
                          <a:pt x="0" y="0"/>
                        </a:moveTo>
                        <a:cubicBezTo>
                          <a:pt x="68" y="4"/>
                          <a:pt x="136" y="8"/>
                          <a:pt x="192" y="48"/>
                        </a:cubicBezTo>
                        <a:cubicBezTo>
                          <a:pt x="248" y="88"/>
                          <a:pt x="304" y="184"/>
                          <a:pt x="336" y="240"/>
                        </a:cubicBezTo>
                        <a:cubicBezTo>
                          <a:pt x="368" y="296"/>
                          <a:pt x="376" y="340"/>
                          <a:pt x="384" y="384"/>
                        </a:cubicBezTo>
                      </a:path>
                    </a:pathLst>
                  </a:custGeom>
                  <a:noFill/>
                  <a:ln w="28575" cap="flat" cmpd="sng">
                    <a:solidFill>
                      <a:srgbClr val="FF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8958" name="Group 46"/>
                <p:cNvGrpSpPr>
                  <a:grpSpLocks/>
                </p:cNvGrpSpPr>
                <p:nvPr/>
              </p:nvGrpSpPr>
              <p:grpSpPr bwMode="auto">
                <a:xfrm flipH="1">
                  <a:off x="3990" y="2160"/>
                  <a:ext cx="78" cy="384"/>
                  <a:chOff x="1056" y="3120"/>
                  <a:chExt cx="768" cy="768"/>
                </a:xfrm>
              </p:grpSpPr>
              <p:sp>
                <p:nvSpPr>
                  <p:cNvPr id="38959" name="Freeform 47"/>
                  <p:cNvSpPr>
                    <a:spLocks/>
                  </p:cNvSpPr>
                  <p:nvPr/>
                </p:nvSpPr>
                <p:spPr bwMode="auto">
                  <a:xfrm>
                    <a:off x="1056" y="3120"/>
                    <a:ext cx="384" cy="38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92" y="48"/>
                      </a:cxn>
                      <a:cxn ang="0">
                        <a:pos x="336" y="240"/>
                      </a:cxn>
                      <a:cxn ang="0">
                        <a:pos x="384" y="384"/>
                      </a:cxn>
                    </a:cxnLst>
                    <a:rect l="0" t="0" r="r" b="b"/>
                    <a:pathLst>
                      <a:path w="384" h="384">
                        <a:moveTo>
                          <a:pt x="0" y="0"/>
                        </a:moveTo>
                        <a:cubicBezTo>
                          <a:pt x="68" y="4"/>
                          <a:pt x="136" y="8"/>
                          <a:pt x="192" y="48"/>
                        </a:cubicBezTo>
                        <a:cubicBezTo>
                          <a:pt x="248" y="88"/>
                          <a:pt x="304" y="184"/>
                          <a:pt x="336" y="240"/>
                        </a:cubicBezTo>
                        <a:cubicBezTo>
                          <a:pt x="368" y="296"/>
                          <a:pt x="376" y="340"/>
                          <a:pt x="384" y="384"/>
                        </a:cubicBezTo>
                      </a:path>
                    </a:pathLst>
                  </a:custGeom>
                  <a:noFill/>
                  <a:ln w="28575" cap="flat" cmpd="sng">
                    <a:solidFill>
                      <a:srgbClr val="FF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38960" name="Freeform 48"/>
                  <p:cNvSpPr>
                    <a:spLocks/>
                  </p:cNvSpPr>
                  <p:nvPr/>
                </p:nvSpPr>
                <p:spPr bwMode="auto">
                  <a:xfrm flipH="1" flipV="1">
                    <a:off x="1440" y="3504"/>
                    <a:ext cx="384" cy="38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92" y="48"/>
                      </a:cxn>
                      <a:cxn ang="0">
                        <a:pos x="336" y="240"/>
                      </a:cxn>
                      <a:cxn ang="0">
                        <a:pos x="384" y="384"/>
                      </a:cxn>
                    </a:cxnLst>
                    <a:rect l="0" t="0" r="r" b="b"/>
                    <a:pathLst>
                      <a:path w="384" h="384">
                        <a:moveTo>
                          <a:pt x="0" y="0"/>
                        </a:moveTo>
                        <a:cubicBezTo>
                          <a:pt x="68" y="4"/>
                          <a:pt x="136" y="8"/>
                          <a:pt x="192" y="48"/>
                        </a:cubicBezTo>
                        <a:cubicBezTo>
                          <a:pt x="248" y="88"/>
                          <a:pt x="304" y="184"/>
                          <a:pt x="336" y="240"/>
                        </a:cubicBezTo>
                        <a:cubicBezTo>
                          <a:pt x="368" y="296"/>
                          <a:pt x="376" y="340"/>
                          <a:pt x="384" y="384"/>
                        </a:cubicBezTo>
                      </a:path>
                    </a:pathLst>
                  </a:custGeom>
                  <a:noFill/>
                  <a:ln w="28575" cap="flat" cmpd="sng">
                    <a:solidFill>
                      <a:srgbClr val="FF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8961" name="Group 49"/>
                <p:cNvGrpSpPr>
                  <a:grpSpLocks/>
                </p:cNvGrpSpPr>
                <p:nvPr/>
              </p:nvGrpSpPr>
              <p:grpSpPr bwMode="auto">
                <a:xfrm>
                  <a:off x="4068" y="2160"/>
                  <a:ext cx="78" cy="384"/>
                  <a:chOff x="1056" y="3120"/>
                  <a:chExt cx="768" cy="768"/>
                </a:xfrm>
              </p:grpSpPr>
              <p:sp>
                <p:nvSpPr>
                  <p:cNvPr id="38962" name="Freeform 50"/>
                  <p:cNvSpPr>
                    <a:spLocks/>
                  </p:cNvSpPr>
                  <p:nvPr/>
                </p:nvSpPr>
                <p:spPr bwMode="auto">
                  <a:xfrm>
                    <a:off x="1056" y="3120"/>
                    <a:ext cx="384" cy="38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92" y="48"/>
                      </a:cxn>
                      <a:cxn ang="0">
                        <a:pos x="336" y="240"/>
                      </a:cxn>
                      <a:cxn ang="0">
                        <a:pos x="384" y="384"/>
                      </a:cxn>
                    </a:cxnLst>
                    <a:rect l="0" t="0" r="r" b="b"/>
                    <a:pathLst>
                      <a:path w="384" h="384">
                        <a:moveTo>
                          <a:pt x="0" y="0"/>
                        </a:moveTo>
                        <a:cubicBezTo>
                          <a:pt x="68" y="4"/>
                          <a:pt x="136" y="8"/>
                          <a:pt x="192" y="48"/>
                        </a:cubicBezTo>
                        <a:cubicBezTo>
                          <a:pt x="248" y="88"/>
                          <a:pt x="304" y="184"/>
                          <a:pt x="336" y="240"/>
                        </a:cubicBezTo>
                        <a:cubicBezTo>
                          <a:pt x="368" y="296"/>
                          <a:pt x="376" y="340"/>
                          <a:pt x="384" y="384"/>
                        </a:cubicBezTo>
                      </a:path>
                    </a:pathLst>
                  </a:custGeom>
                  <a:noFill/>
                  <a:ln w="28575" cap="flat" cmpd="sng">
                    <a:solidFill>
                      <a:srgbClr val="FF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38963" name="Freeform 51"/>
                  <p:cNvSpPr>
                    <a:spLocks/>
                  </p:cNvSpPr>
                  <p:nvPr/>
                </p:nvSpPr>
                <p:spPr bwMode="auto">
                  <a:xfrm flipH="1" flipV="1">
                    <a:off x="1440" y="3504"/>
                    <a:ext cx="384" cy="38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92" y="48"/>
                      </a:cxn>
                      <a:cxn ang="0">
                        <a:pos x="336" y="240"/>
                      </a:cxn>
                      <a:cxn ang="0">
                        <a:pos x="384" y="384"/>
                      </a:cxn>
                    </a:cxnLst>
                    <a:rect l="0" t="0" r="r" b="b"/>
                    <a:pathLst>
                      <a:path w="384" h="384">
                        <a:moveTo>
                          <a:pt x="0" y="0"/>
                        </a:moveTo>
                        <a:cubicBezTo>
                          <a:pt x="68" y="4"/>
                          <a:pt x="136" y="8"/>
                          <a:pt x="192" y="48"/>
                        </a:cubicBezTo>
                        <a:cubicBezTo>
                          <a:pt x="248" y="88"/>
                          <a:pt x="304" y="184"/>
                          <a:pt x="336" y="240"/>
                        </a:cubicBezTo>
                        <a:cubicBezTo>
                          <a:pt x="368" y="296"/>
                          <a:pt x="376" y="340"/>
                          <a:pt x="384" y="384"/>
                        </a:cubicBezTo>
                      </a:path>
                    </a:pathLst>
                  </a:custGeom>
                  <a:noFill/>
                  <a:ln w="28575" cap="flat" cmpd="sng">
                    <a:solidFill>
                      <a:srgbClr val="FF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8964" name="Group 52"/>
                <p:cNvGrpSpPr>
                  <a:grpSpLocks/>
                </p:cNvGrpSpPr>
                <p:nvPr/>
              </p:nvGrpSpPr>
              <p:grpSpPr bwMode="auto">
                <a:xfrm flipH="1">
                  <a:off x="4146" y="2160"/>
                  <a:ext cx="78" cy="384"/>
                  <a:chOff x="1056" y="3120"/>
                  <a:chExt cx="768" cy="768"/>
                </a:xfrm>
              </p:grpSpPr>
              <p:sp>
                <p:nvSpPr>
                  <p:cNvPr id="38965" name="Freeform 53"/>
                  <p:cNvSpPr>
                    <a:spLocks/>
                  </p:cNvSpPr>
                  <p:nvPr/>
                </p:nvSpPr>
                <p:spPr bwMode="auto">
                  <a:xfrm>
                    <a:off x="1056" y="3120"/>
                    <a:ext cx="384" cy="38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92" y="48"/>
                      </a:cxn>
                      <a:cxn ang="0">
                        <a:pos x="336" y="240"/>
                      </a:cxn>
                      <a:cxn ang="0">
                        <a:pos x="384" y="384"/>
                      </a:cxn>
                    </a:cxnLst>
                    <a:rect l="0" t="0" r="r" b="b"/>
                    <a:pathLst>
                      <a:path w="384" h="384">
                        <a:moveTo>
                          <a:pt x="0" y="0"/>
                        </a:moveTo>
                        <a:cubicBezTo>
                          <a:pt x="68" y="4"/>
                          <a:pt x="136" y="8"/>
                          <a:pt x="192" y="48"/>
                        </a:cubicBezTo>
                        <a:cubicBezTo>
                          <a:pt x="248" y="88"/>
                          <a:pt x="304" y="184"/>
                          <a:pt x="336" y="240"/>
                        </a:cubicBezTo>
                        <a:cubicBezTo>
                          <a:pt x="368" y="296"/>
                          <a:pt x="376" y="340"/>
                          <a:pt x="384" y="384"/>
                        </a:cubicBezTo>
                      </a:path>
                    </a:pathLst>
                  </a:custGeom>
                  <a:noFill/>
                  <a:ln w="28575" cap="flat" cmpd="sng">
                    <a:solidFill>
                      <a:srgbClr val="FF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38966" name="Freeform 54"/>
                  <p:cNvSpPr>
                    <a:spLocks/>
                  </p:cNvSpPr>
                  <p:nvPr/>
                </p:nvSpPr>
                <p:spPr bwMode="auto">
                  <a:xfrm flipH="1" flipV="1">
                    <a:off x="1440" y="3504"/>
                    <a:ext cx="384" cy="38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92" y="48"/>
                      </a:cxn>
                      <a:cxn ang="0">
                        <a:pos x="336" y="240"/>
                      </a:cxn>
                      <a:cxn ang="0">
                        <a:pos x="384" y="384"/>
                      </a:cxn>
                    </a:cxnLst>
                    <a:rect l="0" t="0" r="r" b="b"/>
                    <a:pathLst>
                      <a:path w="384" h="384">
                        <a:moveTo>
                          <a:pt x="0" y="0"/>
                        </a:moveTo>
                        <a:cubicBezTo>
                          <a:pt x="68" y="4"/>
                          <a:pt x="136" y="8"/>
                          <a:pt x="192" y="48"/>
                        </a:cubicBezTo>
                        <a:cubicBezTo>
                          <a:pt x="248" y="88"/>
                          <a:pt x="304" y="184"/>
                          <a:pt x="336" y="240"/>
                        </a:cubicBezTo>
                        <a:cubicBezTo>
                          <a:pt x="368" y="296"/>
                          <a:pt x="376" y="340"/>
                          <a:pt x="384" y="384"/>
                        </a:cubicBezTo>
                      </a:path>
                    </a:pathLst>
                  </a:custGeom>
                  <a:noFill/>
                  <a:ln w="28575" cap="flat" cmpd="sng">
                    <a:solidFill>
                      <a:srgbClr val="FF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8968" name="Group 56"/>
                <p:cNvGrpSpPr>
                  <a:grpSpLocks/>
                </p:cNvGrpSpPr>
                <p:nvPr/>
              </p:nvGrpSpPr>
              <p:grpSpPr bwMode="auto">
                <a:xfrm>
                  <a:off x="4224" y="2160"/>
                  <a:ext cx="78" cy="384"/>
                  <a:chOff x="1056" y="3120"/>
                  <a:chExt cx="768" cy="768"/>
                </a:xfrm>
              </p:grpSpPr>
              <p:sp>
                <p:nvSpPr>
                  <p:cNvPr id="38969" name="Freeform 57"/>
                  <p:cNvSpPr>
                    <a:spLocks/>
                  </p:cNvSpPr>
                  <p:nvPr/>
                </p:nvSpPr>
                <p:spPr bwMode="auto">
                  <a:xfrm>
                    <a:off x="1056" y="3120"/>
                    <a:ext cx="384" cy="38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92" y="48"/>
                      </a:cxn>
                      <a:cxn ang="0">
                        <a:pos x="336" y="240"/>
                      </a:cxn>
                      <a:cxn ang="0">
                        <a:pos x="384" y="384"/>
                      </a:cxn>
                    </a:cxnLst>
                    <a:rect l="0" t="0" r="r" b="b"/>
                    <a:pathLst>
                      <a:path w="384" h="384">
                        <a:moveTo>
                          <a:pt x="0" y="0"/>
                        </a:moveTo>
                        <a:cubicBezTo>
                          <a:pt x="68" y="4"/>
                          <a:pt x="136" y="8"/>
                          <a:pt x="192" y="48"/>
                        </a:cubicBezTo>
                        <a:cubicBezTo>
                          <a:pt x="248" y="88"/>
                          <a:pt x="304" y="184"/>
                          <a:pt x="336" y="240"/>
                        </a:cubicBezTo>
                        <a:cubicBezTo>
                          <a:pt x="368" y="296"/>
                          <a:pt x="376" y="340"/>
                          <a:pt x="384" y="384"/>
                        </a:cubicBezTo>
                      </a:path>
                    </a:pathLst>
                  </a:custGeom>
                  <a:noFill/>
                  <a:ln w="28575" cap="flat" cmpd="sng">
                    <a:solidFill>
                      <a:srgbClr val="FF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38970" name="Freeform 58"/>
                  <p:cNvSpPr>
                    <a:spLocks/>
                  </p:cNvSpPr>
                  <p:nvPr/>
                </p:nvSpPr>
                <p:spPr bwMode="auto">
                  <a:xfrm flipH="1" flipV="1">
                    <a:off x="1440" y="3504"/>
                    <a:ext cx="384" cy="38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92" y="48"/>
                      </a:cxn>
                      <a:cxn ang="0">
                        <a:pos x="336" y="240"/>
                      </a:cxn>
                      <a:cxn ang="0">
                        <a:pos x="384" y="384"/>
                      </a:cxn>
                    </a:cxnLst>
                    <a:rect l="0" t="0" r="r" b="b"/>
                    <a:pathLst>
                      <a:path w="384" h="384">
                        <a:moveTo>
                          <a:pt x="0" y="0"/>
                        </a:moveTo>
                        <a:cubicBezTo>
                          <a:pt x="68" y="4"/>
                          <a:pt x="136" y="8"/>
                          <a:pt x="192" y="48"/>
                        </a:cubicBezTo>
                        <a:cubicBezTo>
                          <a:pt x="248" y="88"/>
                          <a:pt x="304" y="184"/>
                          <a:pt x="336" y="240"/>
                        </a:cubicBezTo>
                        <a:cubicBezTo>
                          <a:pt x="368" y="296"/>
                          <a:pt x="376" y="340"/>
                          <a:pt x="384" y="384"/>
                        </a:cubicBezTo>
                      </a:path>
                    </a:pathLst>
                  </a:custGeom>
                  <a:noFill/>
                  <a:ln w="28575" cap="flat" cmpd="sng">
                    <a:solidFill>
                      <a:srgbClr val="FF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8971" name="Group 59"/>
                <p:cNvGrpSpPr>
                  <a:grpSpLocks/>
                </p:cNvGrpSpPr>
                <p:nvPr/>
              </p:nvGrpSpPr>
              <p:grpSpPr bwMode="auto">
                <a:xfrm flipH="1">
                  <a:off x="4302" y="2160"/>
                  <a:ext cx="78" cy="384"/>
                  <a:chOff x="1056" y="3120"/>
                  <a:chExt cx="768" cy="768"/>
                </a:xfrm>
              </p:grpSpPr>
              <p:sp>
                <p:nvSpPr>
                  <p:cNvPr id="38972" name="Freeform 60"/>
                  <p:cNvSpPr>
                    <a:spLocks/>
                  </p:cNvSpPr>
                  <p:nvPr/>
                </p:nvSpPr>
                <p:spPr bwMode="auto">
                  <a:xfrm>
                    <a:off x="1056" y="3120"/>
                    <a:ext cx="384" cy="38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92" y="48"/>
                      </a:cxn>
                      <a:cxn ang="0">
                        <a:pos x="336" y="240"/>
                      </a:cxn>
                      <a:cxn ang="0">
                        <a:pos x="384" y="384"/>
                      </a:cxn>
                    </a:cxnLst>
                    <a:rect l="0" t="0" r="r" b="b"/>
                    <a:pathLst>
                      <a:path w="384" h="384">
                        <a:moveTo>
                          <a:pt x="0" y="0"/>
                        </a:moveTo>
                        <a:cubicBezTo>
                          <a:pt x="68" y="4"/>
                          <a:pt x="136" y="8"/>
                          <a:pt x="192" y="48"/>
                        </a:cubicBezTo>
                        <a:cubicBezTo>
                          <a:pt x="248" y="88"/>
                          <a:pt x="304" y="184"/>
                          <a:pt x="336" y="240"/>
                        </a:cubicBezTo>
                        <a:cubicBezTo>
                          <a:pt x="368" y="296"/>
                          <a:pt x="376" y="340"/>
                          <a:pt x="384" y="384"/>
                        </a:cubicBezTo>
                      </a:path>
                    </a:pathLst>
                  </a:custGeom>
                  <a:noFill/>
                  <a:ln w="28575" cap="flat" cmpd="sng">
                    <a:solidFill>
                      <a:srgbClr val="FF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38973" name="Freeform 61"/>
                  <p:cNvSpPr>
                    <a:spLocks/>
                  </p:cNvSpPr>
                  <p:nvPr/>
                </p:nvSpPr>
                <p:spPr bwMode="auto">
                  <a:xfrm flipH="1" flipV="1">
                    <a:off x="1440" y="3504"/>
                    <a:ext cx="384" cy="38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92" y="48"/>
                      </a:cxn>
                      <a:cxn ang="0">
                        <a:pos x="336" y="240"/>
                      </a:cxn>
                      <a:cxn ang="0">
                        <a:pos x="384" y="384"/>
                      </a:cxn>
                    </a:cxnLst>
                    <a:rect l="0" t="0" r="r" b="b"/>
                    <a:pathLst>
                      <a:path w="384" h="384">
                        <a:moveTo>
                          <a:pt x="0" y="0"/>
                        </a:moveTo>
                        <a:cubicBezTo>
                          <a:pt x="68" y="4"/>
                          <a:pt x="136" y="8"/>
                          <a:pt x="192" y="48"/>
                        </a:cubicBezTo>
                        <a:cubicBezTo>
                          <a:pt x="248" y="88"/>
                          <a:pt x="304" y="184"/>
                          <a:pt x="336" y="240"/>
                        </a:cubicBezTo>
                        <a:cubicBezTo>
                          <a:pt x="368" y="296"/>
                          <a:pt x="376" y="340"/>
                          <a:pt x="384" y="384"/>
                        </a:cubicBezTo>
                      </a:path>
                    </a:pathLst>
                  </a:custGeom>
                  <a:noFill/>
                  <a:ln w="28575" cap="flat" cmpd="sng">
                    <a:solidFill>
                      <a:srgbClr val="FF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8974" name="Group 62"/>
                <p:cNvGrpSpPr>
                  <a:grpSpLocks/>
                </p:cNvGrpSpPr>
                <p:nvPr/>
              </p:nvGrpSpPr>
              <p:grpSpPr bwMode="auto">
                <a:xfrm>
                  <a:off x="4380" y="2160"/>
                  <a:ext cx="78" cy="384"/>
                  <a:chOff x="1056" y="3120"/>
                  <a:chExt cx="768" cy="768"/>
                </a:xfrm>
              </p:grpSpPr>
              <p:sp>
                <p:nvSpPr>
                  <p:cNvPr id="38975" name="Freeform 63"/>
                  <p:cNvSpPr>
                    <a:spLocks/>
                  </p:cNvSpPr>
                  <p:nvPr/>
                </p:nvSpPr>
                <p:spPr bwMode="auto">
                  <a:xfrm>
                    <a:off x="1056" y="3120"/>
                    <a:ext cx="384" cy="38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92" y="48"/>
                      </a:cxn>
                      <a:cxn ang="0">
                        <a:pos x="336" y="240"/>
                      </a:cxn>
                      <a:cxn ang="0">
                        <a:pos x="384" y="384"/>
                      </a:cxn>
                    </a:cxnLst>
                    <a:rect l="0" t="0" r="r" b="b"/>
                    <a:pathLst>
                      <a:path w="384" h="384">
                        <a:moveTo>
                          <a:pt x="0" y="0"/>
                        </a:moveTo>
                        <a:cubicBezTo>
                          <a:pt x="68" y="4"/>
                          <a:pt x="136" y="8"/>
                          <a:pt x="192" y="48"/>
                        </a:cubicBezTo>
                        <a:cubicBezTo>
                          <a:pt x="248" y="88"/>
                          <a:pt x="304" y="184"/>
                          <a:pt x="336" y="240"/>
                        </a:cubicBezTo>
                        <a:cubicBezTo>
                          <a:pt x="368" y="296"/>
                          <a:pt x="376" y="340"/>
                          <a:pt x="384" y="384"/>
                        </a:cubicBezTo>
                      </a:path>
                    </a:pathLst>
                  </a:custGeom>
                  <a:noFill/>
                  <a:ln w="28575" cap="flat" cmpd="sng">
                    <a:solidFill>
                      <a:srgbClr val="FF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38976" name="Freeform 64"/>
                  <p:cNvSpPr>
                    <a:spLocks/>
                  </p:cNvSpPr>
                  <p:nvPr/>
                </p:nvSpPr>
                <p:spPr bwMode="auto">
                  <a:xfrm flipH="1" flipV="1">
                    <a:off x="1440" y="3504"/>
                    <a:ext cx="384" cy="38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92" y="48"/>
                      </a:cxn>
                      <a:cxn ang="0">
                        <a:pos x="336" y="240"/>
                      </a:cxn>
                      <a:cxn ang="0">
                        <a:pos x="384" y="384"/>
                      </a:cxn>
                    </a:cxnLst>
                    <a:rect l="0" t="0" r="r" b="b"/>
                    <a:pathLst>
                      <a:path w="384" h="384">
                        <a:moveTo>
                          <a:pt x="0" y="0"/>
                        </a:moveTo>
                        <a:cubicBezTo>
                          <a:pt x="68" y="4"/>
                          <a:pt x="136" y="8"/>
                          <a:pt x="192" y="48"/>
                        </a:cubicBezTo>
                        <a:cubicBezTo>
                          <a:pt x="248" y="88"/>
                          <a:pt x="304" y="184"/>
                          <a:pt x="336" y="240"/>
                        </a:cubicBezTo>
                        <a:cubicBezTo>
                          <a:pt x="368" y="296"/>
                          <a:pt x="376" y="340"/>
                          <a:pt x="384" y="384"/>
                        </a:cubicBezTo>
                      </a:path>
                    </a:pathLst>
                  </a:custGeom>
                  <a:noFill/>
                  <a:ln w="28575" cap="flat" cmpd="sng">
                    <a:solidFill>
                      <a:srgbClr val="FF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8977" name="Group 65"/>
                <p:cNvGrpSpPr>
                  <a:grpSpLocks/>
                </p:cNvGrpSpPr>
                <p:nvPr/>
              </p:nvGrpSpPr>
              <p:grpSpPr bwMode="auto">
                <a:xfrm flipH="1">
                  <a:off x="4458" y="2160"/>
                  <a:ext cx="78" cy="384"/>
                  <a:chOff x="1056" y="3120"/>
                  <a:chExt cx="768" cy="768"/>
                </a:xfrm>
              </p:grpSpPr>
              <p:sp>
                <p:nvSpPr>
                  <p:cNvPr id="38978" name="Freeform 66"/>
                  <p:cNvSpPr>
                    <a:spLocks/>
                  </p:cNvSpPr>
                  <p:nvPr/>
                </p:nvSpPr>
                <p:spPr bwMode="auto">
                  <a:xfrm>
                    <a:off x="1056" y="3120"/>
                    <a:ext cx="384" cy="38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92" y="48"/>
                      </a:cxn>
                      <a:cxn ang="0">
                        <a:pos x="336" y="240"/>
                      </a:cxn>
                      <a:cxn ang="0">
                        <a:pos x="384" y="384"/>
                      </a:cxn>
                    </a:cxnLst>
                    <a:rect l="0" t="0" r="r" b="b"/>
                    <a:pathLst>
                      <a:path w="384" h="384">
                        <a:moveTo>
                          <a:pt x="0" y="0"/>
                        </a:moveTo>
                        <a:cubicBezTo>
                          <a:pt x="68" y="4"/>
                          <a:pt x="136" y="8"/>
                          <a:pt x="192" y="48"/>
                        </a:cubicBezTo>
                        <a:cubicBezTo>
                          <a:pt x="248" y="88"/>
                          <a:pt x="304" y="184"/>
                          <a:pt x="336" y="240"/>
                        </a:cubicBezTo>
                        <a:cubicBezTo>
                          <a:pt x="368" y="296"/>
                          <a:pt x="376" y="340"/>
                          <a:pt x="384" y="384"/>
                        </a:cubicBezTo>
                      </a:path>
                    </a:pathLst>
                  </a:custGeom>
                  <a:noFill/>
                  <a:ln w="28575" cap="flat" cmpd="sng">
                    <a:solidFill>
                      <a:srgbClr val="FF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38979" name="Freeform 67"/>
                  <p:cNvSpPr>
                    <a:spLocks/>
                  </p:cNvSpPr>
                  <p:nvPr/>
                </p:nvSpPr>
                <p:spPr bwMode="auto">
                  <a:xfrm flipH="1" flipV="1">
                    <a:off x="1440" y="3504"/>
                    <a:ext cx="384" cy="38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92" y="48"/>
                      </a:cxn>
                      <a:cxn ang="0">
                        <a:pos x="336" y="240"/>
                      </a:cxn>
                      <a:cxn ang="0">
                        <a:pos x="384" y="384"/>
                      </a:cxn>
                    </a:cxnLst>
                    <a:rect l="0" t="0" r="r" b="b"/>
                    <a:pathLst>
                      <a:path w="384" h="384">
                        <a:moveTo>
                          <a:pt x="0" y="0"/>
                        </a:moveTo>
                        <a:cubicBezTo>
                          <a:pt x="68" y="4"/>
                          <a:pt x="136" y="8"/>
                          <a:pt x="192" y="48"/>
                        </a:cubicBezTo>
                        <a:cubicBezTo>
                          <a:pt x="248" y="88"/>
                          <a:pt x="304" y="184"/>
                          <a:pt x="336" y="240"/>
                        </a:cubicBezTo>
                        <a:cubicBezTo>
                          <a:pt x="368" y="296"/>
                          <a:pt x="376" y="340"/>
                          <a:pt x="384" y="384"/>
                        </a:cubicBezTo>
                      </a:path>
                    </a:pathLst>
                  </a:custGeom>
                  <a:noFill/>
                  <a:ln w="28575" cap="flat" cmpd="sng">
                    <a:solidFill>
                      <a:srgbClr val="FF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8982" name="Freeform 70"/>
                <p:cNvSpPr>
                  <a:spLocks/>
                </p:cNvSpPr>
                <p:nvPr/>
              </p:nvSpPr>
              <p:spPr bwMode="auto">
                <a:xfrm>
                  <a:off x="4536" y="2160"/>
                  <a:ext cx="39" cy="19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92" y="48"/>
                    </a:cxn>
                    <a:cxn ang="0">
                      <a:pos x="336" y="240"/>
                    </a:cxn>
                    <a:cxn ang="0">
                      <a:pos x="384" y="384"/>
                    </a:cxn>
                  </a:cxnLst>
                  <a:rect l="0" t="0" r="r" b="b"/>
                  <a:pathLst>
                    <a:path w="384" h="384">
                      <a:moveTo>
                        <a:pt x="0" y="0"/>
                      </a:moveTo>
                      <a:cubicBezTo>
                        <a:pt x="68" y="4"/>
                        <a:pt x="136" y="8"/>
                        <a:pt x="192" y="48"/>
                      </a:cubicBezTo>
                      <a:cubicBezTo>
                        <a:pt x="248" y="88"/>
                        <a:pt x="304" y="184"/>
                        <a:pt x="336" y="240"/>
                      </a:cubicBezTo>
                      <a:cubicBezTo>
                        <a:pt x="368" y="296"/>
                        <a:pt x="376" y="340"/>
                        <a:pt x="384" y="384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FF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38938" name="Line 26"/>
              <p:cNvSpPr>
                <a:spLocks noChangeShapeType="1"/>
              </p:cNvSpPr>
              <p:nvPr/>
            </p:nvSpPr>
            <p:spPr bwMode="auto">
              <a:xfrm>
                <a:off x="4560" y="2352"/>
                <a:ext cx="576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8939" name="Line 27"/>
              <p:cNvSpPr>
                <a:spLocks noChangeShapeType="1"/>
              </p:cNvSpPr>
              <p:nvPr/>
            </p:nvSpPr>
            <p:spPr bwMode="auto">
              <a:xfrm flipV="1">
                <a:off x="3312" y="2352"/>
                <a:ext cx="576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aphicFrame>
        <p:nvGraphicFramePr>
          <p:cNvPr id="39007" name="Object 95"/>
          <p:cNvGraphicFramePr>
            <a:graphicFrameLocks noChangeAspect="1"/>
          </p:cNvGraphicFramePr>
          <p:nvPr/>
        </p:nvGraphicFramePr>
        <p:xfrm>
          <a:off x="1066800" y="4267200"/>
          <a:ext cx="5878513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39" name="Equation" r:id="rId3" imgW="2793960" imgH="431640" progId="Equation.3">
                  <p:embed/>
                </p:oleObj>
              </mc:Choice>
              <mc:Fallback>
                <p:oleObj name="Equation" r:id="rId3" imgW="2793960" imgH="431640" progId="Equation.3">
                  <p:embed/>
                  <p:pic>
                    <p:nvPicPr>
                      <p:cNvPr id="0" name="Picture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267200"/>
                        <a:ext cx="5878513" cy="906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008" name="Object 96"/>
          <p:cNvGraphicFramePr>
            <a:graphicFrameLocks noChangeAspect="1"/>
          </p:cNvGraphicFramePr>
          <p:nvPr/>
        </p:nvGraphicFramePr>
        <p:xfrm>
          <a:off x="990600" y="5775325"/>
          <a:ext cx="3259138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40" name="Equation" r:id="rId5" imgW="1549080" imgH="228600" progId="Equation.3">
                  <p:embed/>
                </p:oleObj>
              </mc:Choice>
              <mc:Fallback>
                <p:oleObj name="Equation" r:id="rId5" imgW="1549080" imgH="228600" progId="Equation.3">
                  <p:embed/>
                  <p:pic>
                    <p:nvPicPr>
                      <p:cNvPr id="0" name="Picture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775325"/>
                        <a:ext cx="3259138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011" name="Object 99"/>
          <p:cNvGraphicFramePr>
            <a:graphicFrameLocks noChangeAspect="1"/>
          </p:cNvGraphicFramePr>
          <p:nvPr/>
        </p:nvGraphicFramePr>
        <p:xfrm>
          <a:off x="4259263" y="5181600"/>
          <a:ext cx="4275137" cy="127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41" name="Equation" r:id="rId7" imgW="2031840" imgH="609480" progId="Equation.3">
                  <p:embed/>
                </p:oleObj>
              </mc:Choice>
              <mc:Fallback>
                <p:oleObj name="Equation" r:id="rId7" imgW="2031840" imgH="609480" progId="Equation.3">
                  <p:embed/>
                  <p:pic>
                    <p:nvPicPr>
                      <p:cNvPr id="0" name="Picture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9263" y="5181600"/>
                        <a:ext cx="4275137" cy="1279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9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9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9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zh-TW" sz="6600"/>
              <a:t>Example:</a:t>
            </a:r>
          </a:p>
        </p:txBody>
      </p:sp>
      <p:grpSp>
        <p:nvGrpSpPr>
          <p:cNvPr id="40965" name="Group 5"/>
          <p:cNvGrpSpPr>
            <a:grpSpLocks/>
          </p:cNvGrpSpPr>
          <p:nvPr/>
        </p:nvGrpSpPr>
        <p:grpSpPr bwMode="auto">
          <a:xfrm>
            <a:off x="1066800" y="2362200"/>
            <a:ext cx="7729538" cy="1752600"/>
            <a:chOff x="672" y="1488"/>
            <a:chExt cx="4869" cy="1104"/>
          </a:xfrm>
        </p:grpSpPr>
        <p:sp>
          <p:nvSpPr>
            <p:cNvPr id="40966" name="Rectangle 6"/>
            <p:cNvSpPr>
              <a:spLocks noChangeArrowheads="1"/>
            </p:cNvSpPr>
            <p:nvPr/>
          </p:nvSpPr>
          <p:spPr bwMode="auto">
            <a:xfrm>
              <a:off x="672" y="1488"/>
              <a:ext cx="4848" cy="110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endParaRPr lang="en-US" b="0"/>
            </a:p>
          </p:txBody>
        </p:sp>
        <p:sp>
          <p:nvSpPr>
            <p:cNvPr id="40967" name="Rectangle 7"/>
            <p:cNvSpPr>
              <a:spLocks noChangeArrowheads="1"/>
            </p:cNvSpPr>
            <p:nvPr/>
          </p:nvSpPr>
          <p:spPr bwMode="auto">
            <a:xfrm>
              <a:off x="1440" y="1833"/>
              <a:ext cx="768" cy="384"/>
            </a:xfrm>
            <a:prstGeom prst="rect">
              <a:avLst/>
            </a:prstGeom>
            <a:noFill/>
            <a:ln w="28575" cap="rnd">
              <a:solidFill>
                <a:srgbClr val="FF3300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8" name="Line 8"/>
            <p:cNvSpPr>
              <a:spLocks noChangeShapeType="1"/>
            </p:cNvSpPr>
            <p:nvPr/>
          </p:nvSpPr>
          <p:spPr bwMode="auto">
            <a:xfrm>
              <a:off x="816" y="2217"/>
              <a:ext cx="20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969" name="Line 9"/>
            <p:cNvSpPr>
              <a:spLocks noChangeShapeType="1"/>
            </p:cNvSpPr>
            <p:nvPr/>
          </p:nvSpPr>
          <p:spPr bwMode="auto">
            <a:xfrm flipV="1">
              <a:off x="1824" y="1593"/>
              <a:ext cx="0" cy="9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970" name="Text Box 10"/>
            <p:cNvSpPr txBox="1">
              <a:spLocks noChangeArrowheads="1"/>
            </p:cNvSpPr>
            <p:nvPr/>
          </p:nvSpPr>
          <p:spPr bwMode="auto">
            <a:xfrm>
              <a:off x="2112" y="2217"/>
              <a:ext cx="3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sz="1800" b="0" i="1"/>
                <a:t>d</a:t>
              </a:r>
              <a:r>
                <a:rPr lang="en-US" altLang="zh-TW" sz="1800" b="0"/>
                <a:t>/2</a:t>
              </a:r>
            </a:p>
          </p:txBody>
        </p:sp>
        <p:sp>
          <p:nvSpPr>
            <p:cNvPr id="40971" name="Text Box 11"/>
            <p:cNvSpPr txBox="1">
              <a:spLocks noChangeArrowheads="1"/>
            </p:cNvSpPr>
            <p:nvPr/>
          </p:nvSpPr>
          <p:spPr bwMode="auto">
            <a:xfrm>
              <a:off x="1200" y="2217"/>
              <a:ext cx="37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sz="1800" b="0" i="1">
                  <a:sym typeface="Symbol" pitchFamily="18" charset="2"/>
                </a:rPr>
                <a:t></a:t>
              </a:r>
              <a:r>
                <a:rPr lang="en-US" altLang="zh-TW" sz="1800" b="0" i="1"/>
                <a:t>d</a:t>
              </a:r>
              <a:r>
                <a:rPr lang="en-US" altLang="zh-TW" sz="1800" b="0"/>
                <a:t>/2</a:t>
              </a:r>
            </a:p>
          </p:txBody>
        </p:sp>
        <p:sp>
          <p:nvSpPr>
            <p:cNvPr id="40972" name="Text Box 12"/>
            <p:cNvSpPr txBox="1">
              <a:spLocks noChangeArrowheads="1"/>
            </p:cNvSpPr>
            <p:nvPr/>
          </p:nvSpPr>
          <p:spPr bwMode="auto">
            <a:xfrm>
              <a:off x="1684" y="1602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sz="1800" b="0"/>
                <a:t>1</a:t>
              </a:r>
            </a:p>
          </p:txBody>
        </p:sp>
        <p:sp>
          <p:nvSpPr>
            <p:cNvPr id="40973" name="Text Box 13"/>
            <p:cNvSpPr txBox="1">
              <a:spLocks noChangeArrowheads="1"/>
            </p:cNvSpPr>
            <p:nvPr/>
          </p:nvSpPr>
          <p:spPr bwMode="auto">
            <a:xfrm>
              <a:off x="2903" y="2073"/>
              <a:ext cx="16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b="0" i="1"/>
                <a:t>t</a:t>
              </a:r>
            </a:p>
          </p:txBody>
        </p:sp>
        <p:sp>
          <p:nvSpPr>
            <p:cNvPr id="40974" name="Text Box 14"/>
            <p:cNvSpPr txBox="1">
              <a:spLocks noChangeArrowheads="1"/>
            </p:cNvSpPr>
            <p:nvPr/>
          </p:nvSpPr>
          <p:spPr bwMode="auto">
            <a:xfrm>
              <a:off x="1831" y="1497"/>
              <a:ext cx="48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b="0" i="1"/>
                <a:t>w</a:t>
              </a:r>
              <a:r>
                <a:rPr lang="en-US" altLang="zh-TW" b="0" i="1" baseline="-25000"/>
                <a:t>d</a:t>
              </a:r>
              <a:r>
                <a:rPr lang="en-US" altLang="zh-TW" b="0"/>
                <a:t>(</a:t>
              </a:r>
              <a:r>
                <a:rPr lang="en-US" altLang="zh-TW" b="0" i="1"/>
                <a:t>t</a:t>
              </a:r>
              <a:r>
                <a:rPr lang="en-US" altLang="zh-TW" b="0"/>
                <a:t>)</a:t>
              </a:r>
            </a:p>
          </p:txBody>
        </p:sp>
        <p:sp>
          <p:nvSpPr>
            <p:cNvPr id="40975" name="Line 15"/>
            <p:cNvSpPr>
              <a:spLocks noChangeShapeType="1"/>
            </p:cNvSpPr>
            <p:nvPr/>
          </p:nvSpPr>
          <p:spPr bwMode="auto">
            <a:xfrm>
              <a:off x="1440" y="1833"/>
              <a:ext cx="768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976" name="Line 16"/>
            <p:cNvSpPr>
              <a:spLocks noChangeShapeType="1"/>
            </p:cNvSpPr>
            <p:nvPr/>
          </p:nvSpPr>
          <p:spPr bwMode="auto">
            <a:xfrm>
              <a:off x="2208" y="2217"/>
              <a:ext cx="528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977" name="Line 17"/>
            <p:cNvSpPr>
              <a:spLocks noChangeShapeType="1"/>
            </p:cNvSpPr>
            <p:nvPr/>
          </p:nvSpPr>
          <p:spPr bwMode="auto">
            <a:xfrm>
              <a:off x="912" y="2217"/>
              <a:ext cx="528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978" name="Line 18"/>
            <p:cNvSpPr>
              <a:spLocks noChangeShapeType="1"/>
            </p:cNvSpPr>
            <p:nvPr/>
          </p:nvSpPr>
          <p:spPr bwMode="auto">
            <a:xfrm>
              <a:off x="3168" y="2217"/>
              <a:ext cx="20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979" name="Line 19"/>
            <p:cNvSpPr>
              <a:spLocks noChangeShapeType="1"/>
            </p:cNvSpPr>
            <p:nvPr/>
          </p:nvSpPr>
          <p:spPr bwMode="auto">
            <a:xfrm flipV="1">
              <a:off x="4176" y="1593"/>
              <a:ext cx="0" cy="9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980" name="Text Box 20"/>
            <p:cNvSpPr txBox="1">
              <a:spLocks noChangeArrowheads="1"/>
            </p:cNvSpPr>
            <p:nvPr/>
          </p:nvSpPr>
          <p:spPr bwMode="auto">
            <a:xfrm>
              <a:off x="4464" y="2217"/>
              <a:ext cx="3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sz="1800" b="0" i="1"/>
                <a:t>d</a:t>
              </a:r>
              <a:r>
                <a:rPr lang="en-US" altLang="zh-TW" sz="1800" b="0"/>
                <a:t>/2</a:t>
              </a:r>
            </a:p>
          </p:txBody>
        </p:sp>
        <p:sp>
          <p:nvSpPr>
            <p:cNvPr id="40981" name="Text Box 21"/>
            <p:cNvSpPr txBox="1">
              <a:spLocks noChangeArrowheads="1"/>
            </p:cNvSpPr>
            <p:nvPr/>
          </p:nvSpPr>
          <p:spPr bwMode="auto">
            <a:xfrm>
              <a:off x="3552" y="2217"/>
              <a:ext cx="37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sz="1800" b="0" i="1">
                  <a:sym typeface="Symbol" pitchFamily="18" charset="2"/>
                </a:rPr>
                <a:t></a:t>
              </a:r>
              <a:r>
                <a:rPr lang="en-US" altLang="zh-TW" sz="1800" b="0" i="1"/>
                <a:t>d</a:t>
              </a:r>
              <a:r>
                <a:rPr lang="en-US" altLang="zh-TW" sz="1800" b="0"/>
                <a:t>/2</a:t>
              </a:r>
            </a:p>
          </p:txBody>
        </p:sp>
        <p:sp>
          <p:nvSpPr>
            <p:cNvPr id="40982" name="Text Box 22"/>
            <p:cNvSpPr txBox="1">
              <a:spLocks noChangeArrowheads="1"/>
            </p:cNvSpPr>
            <p:nvPr/>
          </p:nvSpPr>
          <p:spPr bwMode="auto">
            <a:xfrm>
              <a:off x="5255" y="2073"/>
              <a:ext cx="16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b="0" i="1"/>
                <a:t>t</a:t>
              </a:r>
            </a:p>
          </p:txBody>
        </p:sp>
        <p:sp>
          <p:nvSpPr>
            <p:cNvPr id="40983" name="Text Box 23"/>
            <p:cNvSpPr txBox="1">
              <a:spLocks noChangeArrowheads="1"/>
            </p:cNvSpPr>
            <p:nvPr/>
          </p:nvSpPr>
          <p:spPr bwMode="auto">
            <a:xfrm>
              <a:off x="4183" y="1488"/>
              <a:ext cx="1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b="0" i="1"/>
                <a:t>f</a:t>
              </a:r>
              <a:r>
                <a:rPr lang="en-US" altLang="zh-TW" b="0"/>
                <a:t>(</a:t>
              </a:r>
              <a:r>
                <a:rPr lang="en-US" altLang="zh-TW" b="0" i="1"/>
                <a:t>t</a:t>
              </a:r>
              <a:r>
                <a:rPr lang="en-US" altLang="zh-TW" b="0"/>
                <a:t>)</a:t>
              </a:r>
              <a:r>
                <a:rPr lang="en-US" altLang="zh-TW" b="0" i="1"/>
                <a:t>=w</a:t>
              </a:r>
              <a:r>
                <a:rPr lang="en-US" altLang="zh-TW" b="0" i="1" baseline="-25000"/>
                <a:t>d</a:t>
              </a:r>
              <a:r>
                <a:rPr lang="en-US" altLang="zh-TW" b="0"/>
                <a:t>(</a:t>
              </a:r>
              <a:r>
                <a:rPr lang="en-US" altLang="zh-TW" b="0" i="1"/>
                <a:t>t</a:t>
              </a:r>
              <a:r>
                <a:rPr lang="en-US" altLang="zh-TW" b="0"/>
                <a:t>)cos</a:t>
              </a:r>
              <a:r>
                <a:rPr lang="en-US" altLang="zh-TW" b="0">
                  <a:sym typeface="Symbol" pitchFamily="18" charset="2"/>
                </a:rPr>
                <a:t></a:t>
              </a:r>
              <a:r>
                <a:rPr lang="en-US" altLang="zh-TW" b="0" baseline="-25000">
                  <a:sym typeface="Symbol" pitchFamily="18" charset="2"/>
                </a:rPr>
                <a:t>0</a:t>
              </a:r>
              <a:r>
                <a:rPr lang="en-US" altLang="zh-TW" b="0" i="1">
                  <a:sym typeface="Symbol" pitchFamily="18" charset="2"/>
                </a:rPr>
                <a:t>t</a:t>
              </a:r>
              <a:endParaRPr lang="en-US" altLang="zh-TW" b="0" i="1"/>
            </a:p>
          </p:txBody>
        </p:sp>
        <p:grpSp>
          <p:nvGrpSpPr>
            <p:cNvPr id="40984" name="Group 24"/>
            <p:cNvGrpSpPr>
              <a:grpSpLocks/>
            </p:cNvGrpSpPr>
            <p:nvPr/>
          </p:nvGrpSpPr>
          <p:grpSpPr bwMode="auto">
            <a:xfrm>
              <a:off x="3264" y="1872"/>
              <a:ext cx="1824" cy="672"/>
              <a:chOff x="3312" y="2016"/>
              <a:chExt cx="1824" cy="672"/>
            </a:xfrm>
          </p:grpSpPr>
          <p:grpSp>
            <p:nvGrpSpPr>
              <p:cNvPr id="40985" name="Group 25"/>
              <p:cNvGrpSpPr>
                <a:grpSpLocks/>
              </p:cNvGrpSpPr>
              <p:nvPr/>
            </p:nvGrpSpPr>
            <p:grpSpPr bwMode="auto">
              <a:xfrm>
                <a:off x="3873" y="2016"/>
                <a:ext cx="702" cy="672"/>
                <a:chOff x="3873" y="2160"/>
                <a:chExt cx="702" cy="384"/>
              </a:xfrm>
            </p:grpSpPr>
            <p:sp>
              <p:nvSpPr>
                <p:cNvPr id="40986" name="Freeform 26"/>
                <p:cNvSpPr>
                  <a:spLocks/>
                </p:cNvSpPr>
                <p:nvPr/>
              </p:nvSpPr>
              <p:spPr bwMode="auto">
                <a:xfrm flipH="1">
                  <a:off x="3873" y="2160"/>
                  <a:ext cx="39" cy="19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92" y="48"/>
                    </a:cxn>
                    <a:cxn ang="0">
                      <a:pos x="336" y="240"/>
                    </a:cxn>
                    <a:cxn ang="0">
                      <a:pos x="384" y="384"/>
                    </a:cxn>
                  </a:cxnLst>
                  <a:rect l="0" t="0" r="r" b="b"/>
                  <a:pathLst>
                    <a:path w="384" h="384">
                      <a:moveTo>
                        <a:pt x="0" y="0"/>
                      </a:moveTo>
                      <a:cubicBezTo>
                        <a:pt x="68" y="4"/>
                        <a:pt x="136" y="8"/>
                        <a:pt x="192" y="48"/>
                      </a:cubicBezTo>
                      <a:cubicBezTo>
                        <a:pt x="248" y="88"/>
                        <a:pt x="304" y="184"/>
                        <a:pt x="336" y="240"/>
                      </a:cubicBezTo>
                      <a:cubicBezTo>
                        <a:pt x="368" y="296"/>
                        <a:pt x="376" y="340"/>
                        <a:pt x="384" y="384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FF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grpSp>
              <p:nvGrpSpPr>
                <p:cNvPr id="40987" name="Group 27"/>
                <p:cNvGrpSpPr>
                  <a:grpSpLocks/>
                </p:cNvGrpSpPr>
                <p:nvPr/>
              </p:nvGrpSpPr>
              <p:grpSpPr bwMode="auto">
                <a:xfrm>
                  <a:off x="3912" y="2160"/>
                  <a:ext cx="78" cy="384"/>
                  <a:chOff x="1056" y="3120"/>
                  <a:chExt cx="768" cy="768"/>
                </a:xfrm>
              </p:grpSpPr>
              <p:sp>
                <p:nvSpPr>
                  <p:cNvPr id="40988" name="Freeform 28"/>
                  <p:cNvSpPr>
                    <a:spLocks/>
                  </p:cNvSpPr>
                  <p:nvPr/>
                </p:nvSpPr>
                <p:spPr bwMode="auto">
                  <a:xfrm>
                    <a:off x="1056" y="3120"/>
                    <a:ext cx="384" cy="38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92" y="48"/>
                      </a:cxn>
                      <a:cxn ang="0">
                        <a:pos x="336" y="240"/>
                      </a:cxn>
                      <a:cxn ang="0">
                        <a:pos x="384" y="384"/>
                      </a:cxn>
                    </a:cxnLst>
                    <a:rect l="0" t="0" r="r" b="b"/>
                    <a:pathLst>
                      <a:path w="384" h="384">
                        <a:moveTo>
                          <a:pt x="0" y="0"/>
                        </a:moveTo>
                        <a:cubicBezTo>
                          <a:pt x="68" y="4"/>
                          <a:pt x="136" y="8"/>
                          <a:pt x="192" y="48"/>
                        </a:cubicBezTo>
                        <a:cubicBezTo>
                          <a:pt x="248" y="88"/>
                          <a:pt x="304" y="184"/>
                          <a:pt x="336" y="240"/>
                        </a:cubicBezTo>
                        <a:cubicBezTo>
                          <a:pt x="368" y="296"/>
                          <a:pt x="376" y="340"/>
                          <a:pt x="384" y="384"/>
                        </a:cubicBezTo>
                      </a:path>
                    </a:pathLst>
                  </a:custGeom>
                  <a:noFill/>
                  <a:ln w="28575" cap="flat" cmpd="sng">
                    <a:solidFill>
                      <a:srgbClr val="FF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0989" name="Freeform 29"/>
                  <p:cNvSpPr>
                    <a:spLocks/>
                  </p:cNvSpPr>
                  <p:nvPr/>
                </p:nvSpPr>
                <p:spPr bwMode="auto">
                  <a:xfrm flipH="1" flipV="1">
                    <a:off x="1440" y="3504"/>
                    <a:ext cx="384" cy="38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92" y="48"/>
                      </a:cxn>
                      <a:cxn ang="0">
                        <a:pos x="336" y="240"/>
                      </a:cxn>
                      <a:cxn ang="0">
                        <a:pos x="384" y="384"/>
                      </a:cxn>
                    </a:cxnLst>
                    <a:rect l="0" t="0" r="r" b="b"/>
                    <a:pathLst>
                      <a:path w="384" h="384">
                        <a:moveTo>
                          <a:pt x="0" y="0"/>
                        </a:moveTo>
                        <a:cubicBezTo>
                          <a:pt x="68" y="4"/>
                          <a:pt x="136" y="8"/>
                          <a:pt x="192" y="48"/>
                        </a:cubicBezTo>
                        <a:cubicBezTo>
                          <a:pt x="248" y="88"/>
                          <a:pt x="304" y="184"/>
                          <a:pt x="336" y="240"/>
                        </a:cubicBezTo>
                        <a:cubicBezTo>
                          <a:pt x="368" y="296"/>
                          <a:pt x="376" y="340"/>
                          <a:pt x="384" y="384"/>
                        </a:cubicBezTo>
                      </a:path>
                    </a:pathLst>
                  </a:custGeom>
                  <a:noFill/>
                  <a:ln w="28575" cap="flat" cmpd="sng">
                    <a:solidFill>
                      <a:srgbClr val="FF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0990" name="Group 30"/>
                <p:cNvGrpSpPr>
                  <a:grpSpLocks/>
                </p:cNvGrpSpPr>
                <p:nvPr/>
              </p:nvGrpSpPr>
              <p:grpSpPr bwMode="auto">
                <a:xfrm flipH="1">
                  <a:off x="3990" y="2160"/>
                  <a:ext cx="78" cy="384"/>
                  <a:chOff x="1056" y="3120"/>
                  <a:chExt cx="768" cy="768"/>
                </a:xfrm>
              </p:grpSpPr>
              <p:sp>
                <p:nvSpPr>
                  <p:cNvPr id="40991" name="Freeform 31"/>
                  <p:cNvSpPr>
                    <a:spLocks/>
                  </p:cNvSpPr>
                  <p:nvPr/>
                </p:nvSpPr>
                <p:spPr bwMode="auto">
                  <a:xfrm>
                    <a:off x="1056" y="3120"/>
                    <a:ext cx="384" cy="38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92" y="48"/>
                      </a:cxn>
                      <a:cxn ang="0">
                        <a:pos x="336" y="240"/>
                      </a:cxn>
                      <a:cxn ang="0">
                        <a:pos x="384" y="384"/>
                      </a:cxn>
                    </a:cxnLst>
                    <a:rect l="0" t="0" r="r" b="b"/>
                    <a:pathLst>
                      <a:path w="384" h="384">
                        <a:moveTo>
                          <a:pt x="0" y="0"/>
                        </a:moveTo>
                        <a:cubicBezTo>
                          <a:pt x="68" y="4"/>
                          <a:pt x="136" y="8"/>
                          <a:pt x="192" y="48"/>
                        </a:cubicBezTo>
                        <a:cubicBezTo>
                          <a:pt x="248" y="88"/>
                          <a:pt x="304" y="184"/>
                          <a:pt x="336" y="240"/>
                        </a:cubicBezTo>
                        <a:cubicBezTo>
                          <a:pt x="368" y="296"/>
                          <a:pt x="376" y="340"/>
                          <a:pt x="384" y="384"/>
                        </a:cubicBezTo>
                      </a:path>
                    </a:pathLst>
                  </a:custGeom>
                  <a:noFill/>
                  <a:ln w="28575" cap="flat" cmpd="sng">
                    <a:solidFill>
                      <a:srgbClr val="FF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0992" name="Freeform 32"/>
                  <p:cNvSpPr>
                    <a:spLocks/>
                  </p:cNvSpPr>
                  <p:nvPr/>
                </p:nvSpPr>
                <p:spPr bwMode="auto">
                  <a:xfrm flipH="1" flipV="1">
                    <a:off x="1440" y="3504"/>
                    <a:ext cx="384" cy="38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92" y="48"/>
                      </a:cxn>
                      <a:cxn ang="0">
                        <a:pos x="336" y="240"/>
                      </a:cxn>
                      <a:cxn ang="0">
                        <a:pos x="384" y="384"/>
                      </a:cxn>
                    </a:cxnLst>
                    <a:rect l="0" t="0" r="r" b="b"/>
                    <a:pathLst>
                      <a:path w="384" h="384">
                        <a:moveTo>
                          <a:pt x="0" y="0"/>
                        </a:moveTo>
                        <a:cubicBezTo>
                          <a:pt x="68" y="4"/>
                          <a:pt x="136" y="8"/>
                          <a:pt x="192" y="48"/>
                        </a:cubicBezTo>
                        <a:cubicBezTo>
                          <a:pt x="248" y="88"/>
                          <a:pt x="304" y="184"/>
                          <a:pt x="336" y="240"/>
                        </a:cubicBezTo>
                        <a:cubicBezTo>
                          <a:pt x="368" y="296"/>
                          <a:pt x="376" y="340"/>
                          <a:pt x="384" y="384"/>
                        </a:cubicBezTo>
                      </a:path>
                    </a:pathLst>
                  </a:custGeom>
                  <a:noFill/>
                  <a:ln w="28575" cap="flat" cmpd="sng">
                    <a:solidFill>
                      <a:srgbClr val="FF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0993" name="Group 33"/>
                <p:cNvGrpSpPr>
                  <a:grpSpLocks/>
                </p:cNvGrpSpPr>
                <p:nvPr/>
              </p:nvGrpSpPr>
              <p:grpSpPr bwMode="auto">
                <a:xfrm>
                  <a:off x="4068" y="2160"/>
                  <a:ext cx="78" cy="384"/>
                  <a:chOff x="1056" y="3120"/>
                  <a:chExt cx="768" cy="768"/>
                </a:xfrm>
              </p:grpSpPr>
              <p:sp>
                <p:nvSpPr>
                  <p:cNvPr id="40994" name="Freeform 34"/>
                  <p:cNvSpPr>
                    <a:spLocks/>
                  </p:cNvSpPr>
                  <p:nvPr/>
                </p:nvSpPr>
                <p:spPr bwMode="auto">
                  <a:xfrm>
                    <a:off x="1056" y="3120"/>
                    <a:ext cx="384" cy="38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92" y="48"/>
                      </a:cxn>
                      <a:cxn ang="0">
                        <a:pos x="336" y="240"/>
                      </a:cxn>
                      <a:cxn ang="0">
                        <a:pos x="384" y="384"/>
                      </a:cxn>
                    </a:cxnLst>
                    <a:rect l="0" t="0" r="r" b="b"/>
                    <a:pathLst>
                      <a:path w="384" h="384">
                        <a:moveTo>
                          <a:pt x="0" y="0"/>
                        </a:moveTo>
                        <a:cubicBezTo>
                          <a:pt x="68" y="4"/>
                          <a:pt x="136" y="8"/>
                          <a:pt x="192" y="48"/>
                        </a:cubicBezTo>
                        <a:cubicBezTo>
                          <a:pt x="248" y="88"/>
                          <a:pt x="304" y="184"/>
                          <a:pt x="336" y="240"/>
                        </a:cubicBezTo>
                        <a:cubicBezTo>
                          <a:pt x="368" y="296"/>
                          <a:pt x="376" y="340"/>
                          <a:pt x="384" y="384"/>
                        </a:cubicBezTo>
                      </a:path>
                    </a:pathLst>
                  </a:custGeom>
                  <a:noFill/>
                  <a:ln w="28575" cap="flat" cmpd="sng">
                    <a:solidFill>
                      <a:srgbClr val="FF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0995" name="Freeform 35"/>
                  <p:cNvSpPr>
                    <a:spLocks/>
                  </p:cNvSpPr>
                  <p:nvPr/>
                </p:nvSpPr>
                <p:spPr bwMode="auto">
                  <a:xfrm flipH="1" flipV="1">
                    <a:off x="1440" y="3504"/>
                    <a:ext cx="384" cy="38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92" y="48"/>
                      </a:cxn>
                      <a:cxn ang="0">
                        <a:pos x="336" y="240"/>
                      </a:cxn>
                      <a:cxn ang="0">
                        <a:pos x="384" y="384"/>
                      </a:cxn>
                    </a:cxnLst>
                    <a:rect l="0" t="0" r="r" b="b"/>
                    <a:pathLst>
                      <a:path w="384" h="384">
                        <a:moveTo>
                          <a:pt x="0" y="0"/>
                        </a:moveTo>
                        <a:cubicBezTo>
                          <a:pt x="68" y="4"/>
                          <a:pt x="136" y="8"/>
                          <a:pt x="192" y="48"/>
                        </a:cubicBezTo>
                        <a:cubicBezTo>
                          <a:pt x="248" y="88"/>
                          <a:pt x="304" y="184"/>
                          <a:pt x="336" y="240"/>
                        </a:cubicBezTo>
                        <a:cubicBezTo>
                          <a:pt x="368" y="296"/>
                          <a:pt x="376" y="340"/>
                          <a:pt x="384" y="384"/>
                        </a:cubicBezTo>
                      </a:path>
                    </a:pathLst>
                  </a:custGeom>
                  <a:noFill/>
                  <a:ln w="28575" cap="flat" cmpd="sng">
                    <a:solidFill>
                      <a:srgbClr val="FF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0996" name="Group 36"/>
                <p:cNvGrpSpPr>
                  <a:grpSpLocks/>
                </p:cNvGrpSpPr>
                <p:nvPr/>
              </p:nvGrpSpPr>
              <p:grpSpPr bwMode="auto">
                <a:xfrm flipH="1">
                  <a:off x="4146" y="2160"/>
                  <a:ext cx="78" cy="384"/>
                  <a:chOff x="1056" y="3120"/>
                  <a:chExt cx="768" cy="768"/>
                </a:xfrm>
              </p:grpSpPr>
              <p:sp>
                <p:nvSpPr>
                  <p:cNvPr id="40997" name="Freeform 37"/>
                  <p:cNvSpPr>
                    <a:spLocks/>
                  </p:cNvSpPr>
                  <p:nvPr/>
                </p:nvSpPr>
                <p:spPr bwMode="auto">
                  <a:xfrm>
                    <a:off x="1056" y="3120"/>
                    <a:ext cx="384" cy="38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92" y="48"/>
                      </a:cxn>
                      <a:cxn ang="0">
                        <a:pos x="336" y="240"/>
                      </a:cxn>
                      <a:cxn ang="0">
                        <a:pos x="384" y="384"/>
                      </a:cxn>
                    </a:cxnLst>
                    <a:rect l="0" t="0" r="r" b="b"/>
                    <a:pathLst>
                      <a:path w="384" h="384">
                        <a:moveTo>
                          <a:pt x="0" y="0"/>
                        </a:moveTo>
                        <a:cubicBezTo>
                          <a:pt x="68" y="4"/>
                          <a:pt x="136" y="8"/>
                          <a:pt x="192" y="48"/>
                        </a:cubicBezTo>
                        <a:cubicBezTo>
                          <a:pt x="248" y="88"/>
                          <a:pt x="304" y="184"/>
                          <a:pt x="336" y="240"/>
                        </a:cubicBezTo>
                        <a:cubicBezTo>
                          <a:pt x="368" y="296"/>
                          <a:pt x="376" y="340"/>
                          <a:pt x="384" y="384"/>
                        </a:cubicBezTo>
                      </a:path>
                    </a:pathLst>
                  </a:custGeom>
                  <a:noFill/>
                  <a:ln w="28575" cap="flat" cmpd="sng">
                    <a:solidFill>
                      <a:srgbClr val="FF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0998" name="Freeform 38"/>
                  <p:cNvSpPr>
                    <a:spLocks/>
                  </p:cNvSpPr>
                  <p:nvPr/>
                </p:nvSpPr>
                <p:spPr bwMode="auto">
                  <a:xfrm flipH="1" flipV="1">
                    <a:off x="1440" y="3504"/>
                    <a:ext cx="384" cy="38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92" y="48"/>
                      </a:cxn>
                      <a:cxn ang="0">
                        <a:pos x="336" y="240"/>
                      </a:cxn>
                      <a:cxn ang="0">
                        <a:pos x="384" y="384"/>
                      </a:cxn>
                    </a:cxnLst>
                    <a:rect l="0" t="0" r="r" b="b"/>
                    <a:pathLst>
                      <a:path w="384" h="384">
                        <a:moveTo>
                          <a:pt x="0" y="0"/>
                        </a:moveTo>
                        <a:cubicBezTo>
                          <a:pt x="68" y="4"/>
                          <a:pt x="136" y="8"/>
                          <a:pt x="192" y="48"/>
                        </a:cubicBezTo>
                        <a:cubicBezTo>
                          <a:pt x="248" y="88"/>
                          <a:pt x="304" y="184"/>
                          <a:pt x="336" y="240"/>
                        </a:cubicBezTo>
                        <a:cubicBezTo>
                          <a:pt x="368" y="296"/>
                          <a:pt x="376" y="340"/>
                          <a:pt x="384" y="384"/>
                        </a:cubicBezTo>
                      </a:path>
                    </a:pathLst>
                  </a:custGeom>
                  <a:noFill/>
                  <a:ln w="28575" cap="flat" cmpd="sng">
                    <a:solidFill>
                      <a:srgbClr val="FF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0999" name="Group 39"/>
                <p:cNvGrpSpPr>
                  <a:grpSpLocks/>
                </p:cNvGrpSpPr>
                <p:nvPr/>
              </p:nvGrpSpPr>
              <p:grpSpPr bwMode="auto">
                <a:xfrm>
                  <a:off x="4224" y="2160"/>
                  <a:ext cx="78" cy="384"/>
                  <a:chOff x="1056" y="3120"/>
                  <a:chExt cx="768" cy="768"/>
                </a:xfrm>
              </p:grpSpPr>
              <p:sp>
                <p:nvSpPr>
                  <p:cNvPr id="41000" name="Freeform 40"/>
                  <p:cNvSpPr>
                    <a:spLocks/>
                  </p:cNvSpPr>
                  <p:nvPr/>
                </p:nvSpPr>
                <p:spPr bwMode="auto">
                  <a:xfrm>
                    <a:off x="1056" y="3120"/>
                    <a:ext cx="384" cy="38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92" y="48"/>
                      </a:cxn>
                      <a:cxn ang="0">
                        <a:pos x="336" y="240"/>
                      </a:cxn>
                      <a:cxn ang="0">
                        <a:pos x="384" y="384"/>
                      </a:cxn>
                    </a:cxnLst>
                    <a:rect l="0" t="0" r="r" b="b"/>
                    <a:pathLst>
                      <a:path w="384" h="384">
                        <a:moveTo>
                          <a:pt x="0" y="0"/>
                        </a:moveTo>
                        <a:cubicBezTo>
                          <a:pt x="68" y="4"/>
                          <a:pt x="136" y="8"/>
                          <a:pt x="192" y="48"/>
                        </a:cubicBezTo>
                        <a:cubicBezTo>
                          <a:pt x="248" y="88"/>
                          <a:pt x="304" y="184"/>
                          <a:pt x="336" y="240"/>
                        </a:cubicBezTo>
                        <a:cubicBezTo>
                          <a:pt x="368" y="296"/>
                          <a:pt x="376" y="340"/>
                          <a:pt x="384" y="384"/>
                        </a:cubicBezTo>
                      </a:path>
                    </a:pathLst>
                  </a:custGeom>
                  <a:noFill/>
                  <a:ln w="28575" cap="flat" cmpd="sng">
                    <a:solidFill>
                      <a:srgbClr val="FF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1001" name="Freeform 41"/>
                  <p:cNvSpPr>
                    <a:spLocks/>
                  </p:cNvSpPr>
                  <p:nvPr/>
                </p:nvSpPr>
                <p:spPr bwMode="auto">
                  <a:xfrm flipH="1" flipV="1">
                    <a:off x="1440" y="3504"/>
                    <a:ext cx="384" cy="38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92" y="48"/>
                      </a:cxn>
                      <a:cxn ang="0">
                        <a:pos x="336" y="240"/>
                      </a:cxn>
                      <a:cxn ang="0">
                        <a:pos x="384" y="384"/>
                      </a:cxn>
                    </a:cxnLst>
                    <a:rect l="0" t="0" r="r" b="b"/>
                    <a:pathLst>
                      <a:path w="384" h="384">
                        <a:moveTo>
                          <a:pt x="0" y="0"/>
                        </a:moveTo>
                        <a:cubicBezTo>
                          <a:pt x="68" y="4"/>
                          <a:pt x="136" y="8"/>
                          <a:pt x="192" y="48"/>
                        </a:cubicBezTo>
                        <a:cubicBezTo>
                          <a:pt x="248" y="88"/>
                          <a:pt x="304" y="184"/>
                          <a:pt x="336" y="240"/>
                        </a:cubicBezTo>
                        <a:cubicBezTo>
                          <a:pt x="368" y="296"/>
                          <a:pt x="376" y="340"/>
                          <a:pt x="384" y="384"/>
                        </a:cubicBezTo>
                      </a:path>
                    </a:pathLst>
                  </a:custGeom>
                  <a:noFill/>
                  <a:ln w="28575" cap="flat" cmpd="sng">
                    <a:solidFill>
                      <a:srgbClr val="FF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002" name="Group 42"/>
                <p:cNvGrpSpPr>
                  <a:grpSpLocks/>
                </p:cNvGrpSpPr>
                <p:nvPr/>
              </p:nvGrpSpPr>
              <p:grpSpPr bwMode="auto">
                <a:xfrm flipH="1">
                  <a:off x="4302" y="2160"/>
                  <a:ext cx="78" cy="384"/>
                  <a:chOff x="1056" y="3120"/>
                  <a:chExt cx="768" cy="768"/>
                </a:xfrm>
              </p:grpSpPr>
              <p:sp>
                <p:nvSpPr>
                  <p:cNvPr id="41003" name="Freeform 43"/>
                  <p:cNvSpPr>
                    <a:spLocks/>
                  </p:cNvSpPr>
                  <p:nvPr/>
                </p:nvSpPr>
                <p:spPr bwMode="auto">
                  <a:xfrm>
                    <a:off x="1056" y="3120"/>
                    <a:ext cx="384" cy="38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92" y="48"/>
                      </a:cxn>
                      <a:cxn ang="0">
                        <a:pos x="336" y="240"/>
                      </a:cxn>
                      <a:cxn ang="0">
                        <a:pos x="384" y="384"/>
                      </a:cxn>
                    </a:cxnLst>
                    <a:rect l="0" t="0" r="r" b="b"/>
                    <a:pathLst>
                      <a:path w="384" h="384">
                        <a:moveTo>
                          <a:pt x="0" y="0"/>
                        </a:moveTo>
                        <a:cubicBezTo>
                          <a:pt x="68" y="4"/>
                          <a:pt x="136" y="8"/>
                          <a:pt x="192" y="48"/>
                        </a:cubicBezTo>
                        <a:cubicBezTo>
                          <a:pt x="248" y="88"/>
                          <a:pt x="304" y="184"/>
                          <a:pt x="336" y="240"/>
                        </a:cubicBezTo>
                        <a:cubicBezTo>
                          <a:pt x="368" y="296"/>
                          <a:pt x="376" y="340"/>
                          <a:pt x="384" y="384"/>
                        </a:cubicBezTo>
                      </a:path>
                    </a:pathLst>
                  </a:custGeom>
                  <a:noFill/>
                  <a:ln w="28575" cap="flat" cmpd="sng">
                    <a:solidFill>
                      <a:srgbClr val="FF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1004" name="Freeform 44"/>
                  <p:cNvSpPr>
                    <a:spLocks/>
                  </p:cNvSpPr>
                  <p:nvPr/>
                </p:nvSpPr>
                <p:spPr bwMode="auto">
                  <a:xfrm flipH="1" flipV="1">
                    <a:off x="1440" y="3504"/>
                    <a:ext cx="384" cy="38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92" y="48"/>
                      </a:cxn>
                      <a:cxn ang="0">
                        <a:pos x="336" y="240"/>
                      </a:cxn>
                      <a:cxn ang="0">
                        <a:pos x="384" y="384"/>
                      </a:cxn>
                    </a:cxnLst>
                    <a:rect l="0" t="0" r="r" b="b"/>
                    <a:pathLst>
                      <a:path w="384" h="384">
                        <a:moveTo>
                          <a:pt x="0" y="0"/>
                        </a:moveTo>
                        <a:cubicBezTo>
                          <a:pt x="68" y="4"/>
                          <a:pt x="136" y="8"/>
                          <a:pt x="192" y="48"/>
                        </a:cubicBezTo>
                        <a:cubicBezTo>
                          <a:pt x="248" y="88"/>
                          <a:pt x="304" y="184"/>
                          <a:pt x="336" y="240"/>
                        </a:cubicBezTo>
                        <a:cubicBezTo>
                          <a:pt x="368" y="296"/>
                          <a:pt x="376" y="340"/>
                          <a:pt x="384" y="384"/>
                        </a:cubicBezTo>
                      </a:path>
                    </a:pathLst>
                  </a:custGeom>
                  <a:noFill/>
                  <a:ln w="28575" cap="flat" cmpd="sng">
                    <a:solidFill>
                      <a:srgbClr val="FF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005" name="Group 45"/>
                <p:cNvGrpSpPr>
                  <a:grpSpLocks/>
                </p:cNvGrpSpPr>
                <p:nvPr/>
              </p:nvGrpSpPr>
              <p:grpSpPr bwMode="auto">
                <a:xfrm>
                  <a:off x="4380" y="2160"/>
                  <a:ext cx="78" cy="384"/>
                  <a:chOff x="1056" y="3120"/>
                  <a:chExt cx="768" cy="768"/>
                </a:xfrm>
              </p:grpSpPr>
              <p:sp>
                <p:nvSpPr>
                  <p:cNvPr id="41006" name="Freeform 46"/>
                  <p:cNvSpPr>
                    <a:spLocks/>
                  </p:cNvSpPr>
                  <p:nvPr/>
                </p:nvSpPr>
                <p:spPr bwMode="auto">
                  <a:xfrm>
                    <a:off x="1056" y="3120"/>
                    <a:ext cx="384" cy="38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92" y="48"/>
                      </a:cxn>
                      <a:cxn ang="0">
                        <a:pos x="336" y="240"/>
                      </a:cxn>
                      <a:cxn ang="0">
                        <a:pos x="384" y="384"/>
                      </a:cxn>
                    </a:cxnLst>
                    <a:rect l="0" t="0" r="r" b="b"/>
                    <a:pathLst>
                      <a:path w="384" h="384">
                        <a:moveTo>
                          <a:pt x="0" y="0"/>
                        </a:moveTo>
                        <a:cubicBezTo>
                          <a:pt x="68" y="4"/>
                          <a:pt x="136" y="8"/>
                          <a:pt x="192" y="48"/>
                        </a:cubicBezTo>
                        <a:cubicBezTo>
                          <a:pt x="248" y="88"/>
                          <a:pt x="304" y="184"/>
                          <a:pt x="336" y="240"/>
                        </a:cubicBezTo>
                        <a:cubicBezTo>
                          <a:pt x="368" y="296"/>
                          <a:pt x="376" y="340"/>
                          <a:pt x="384" y="384"/>
                        </a:cubicBezTo>
                      </a:path>
                    </a:pathLst>
                  </a:custGeom>
                  <a:noFill/>
                  <a:ln w="28575" cap="flat" cmpd="sng">
                    <a:solidFill>
                      <a:srgbClr val="FF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1007" name="Freeform 47"/>
                  <p:cNvSpPr>
                    <a:spLocks/>
                  </p:cNvSpPr>
                  <p:nvPr/>
                </p:nvSpPr>
                <p:spPr bwMode="auto">
                  <a:xfrm flipH="1" flipV="1">
                    <a:off x="1440" y="3504"/>
                    <a:ext cx="384" cy="38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92" y="48"/>
                      </a:cxn>
                      <a:cxn ang="0">
                        <a:pos x="336" y="240"/>
                      </a:cxn>
                      <a:cxn ang="0">
                        <a:pos x="384" y="384"/>
                      </a:cxn>
                    </a:cxnLst>
                    <a:rect l="0" t="0" r="r" b="b"/>
                    <a:pathLst>
                      <a:path w="384" h="384">
                        <a:moveTo>
                          <a:pt x="0" y="0"/>
                        </a:moveTo>
                        <a:cubicBezTo>
                          <a:pt x="68" y="4"/>
                          <a:pt x="136" y="8"/>
                          <a:pt x="192" y="48"/>
                        </a:cubicBezTo>
                        <a:cubicBezTo>
                          <a:pt x="248" y="88"/>
                          <a:pt x="304" y="184"/>
                          <a:pt x="336" y="240"/>
                        </a:cubicBezTo>
                        <a:cubicBezTo>
                          <a:pt x="368" y="296"/>
                          <a:pt x="376" y="340"/>
                          <a:pt x="384" y="384"/>
                        </a:cubicBezTo>
                      </a:path>
                    </a:pathLst>
                  </a:custGeom>
                  <a:noFill/>
                  <a:ln w="28575" cap="flat" cmpd="sng">
                    <a:solidFill>
                      <a:srgbClr val="FF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008" name="Group 48"/>
                <p:cNvGrpSpPr>
                  <a:grpSpLocks/>
                </p:cNvGrpSpPr>
                <p:nvPr/>
              </p:nvGrpSpPr>
              <p:grpSpPr bwMode="auto">
                <a:xfrm flipH="1">
                  <a:off x="4458" y="2160"/>
                  <a:ext cx="78" cy="384"/>
                  <a:chOff x="1056" y="3120"/>
                  <a:chExt cx="768" cy="768"/>
                </a:xfrm>
              </p:grpSpPr>
              <p:sp>
                <p:nvSpPr>
                  <p:cNvPr id="41009" name="Freeform 49"/>
                  <p:cNvSpPr>
                    <a:spLocks/>
                  </p:cNvSpPr>
                  <p:nvPr/>
                </p:nvSpPr>
                <p:spPr bwMode="auto">
                  <a:xfrm>
                    <a:off x="1056" y="3120"/>
                    <a:ext cx="384" cy="38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92" y="48"/>
                      </a:cxn>
                      <a:cxn ang="0">
                        <a:pos x="336" y="240"/>
                      </a:cxn>
                      <a:cxn ang="0">
                        <a:pos x="384" y="384"/>
                      </a:cxn>
                    </a:cxnLst>
                    <a:rect l="0" t="0" r="r" b="b"/>
                    <a:pathLst>
                      <a:path w="384" h="384">
                        <a:moveTo>
                          <a:pt x="0" y="0"/>
                        </a:moveTo>
                        <a:cubicBezTo>
                          <a:pt x="68" y="4"/>
                          <a:pt x="136" y="8"/>
                          <a:pt x="192" y="48"/>
                        </a:cubicBezTo>
                        <a:cubicBezTo>
                          <a:pt x="248" y="88"/>
                          <a:pt x="304" y="184"/>
                          <a:pt x="336" y="240"/>
                        </a:cubicBezTo>
                        <a:cubicBezTo>
                          <a:pt x="368" y="296"/>
                          <a:pt x="376" y="340"/>
                          <a:pt x="384" y="384"/>
                        </a:cubicBezTo>
                      </a:path>
                    </a:pathLst>
                  </a:custGeom>
                  <a:noFill/>
                  <a:ln w="28575" cap="flat" cmpd="sng">
                    <a:solidFill>
                      <a:srgbClr val="FF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1010" name="Freeform 50"/>
                  <p:cNvSpPr>
                    <a:spLocks/>
                  </p:cNvSpPr>
                  <p:nvPr/>
                </p:nvSpPr>
                <p:spPr bwMode="auto">
                  <a:xfrm flipH="1" flipV="1">
                    <a:off x="1440" y="3504"/>
                    <a:ext cx="384" cy="38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92" y="48"/>
                      </a:cxn>
                      <a:cxn ang="0">
                        <a:pos x="336" y="240"/>
                      </a:cxn>
                      <a:cxn ang="0">
                        <a:pos x="384" y="384"/>
                      </a:cxn>
                    </a:cxnLst>
                    <a:rect l="0" t="0" r="r" b="b"/>
                    <a:pathLst>
                      <a:path w="384" h="384">
                        <a:moveTo>
                          <a:pt x="0" y="0"/>
                        </a:moveTo>
                        <a:cubicBezTo>
                          <a:pt x="68" y="4"/>
                          <a:pt x="136" y="8"/>
                          <a:pt x="192" y="48"/>
                        </a:cubicBezTo>
                        <a:cubicBezTo>
                          <a:pt x="248" y="88"/>
                          <a:pt x="304" y="184"/>
                          <a:pt x="336" y="240"/>
                        </a:cubicBezTo>
                        <a:cubicBezTo>
                          <a:pt x="368" y="296"/>
                          <a:pt x="376" y="340"/>
                          <a:pt x="384" y="384"/>
                        </a:cubicBezTo>
                      </a:path>
                    </a:pathLst>
                  </a:custGeom>
                  <a:noFill/>
                  <a:ln w="28575" cap="flat" cmpd="sng">
                    <a:solidFill>
                      <a:srgbClr val="FF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1011" name="Freeform 51"/>
                <p:cNvSpPr>
                  <a:spLocks/>
                </p:cNvSpPr>
                <p:nvPr/>
              </p:nvSpPr>
              <p:spPr bwMode="auto">
                <a:xfrm>
                  <a:off x="4536" y="2160"/>
                  <a:ext cx="39" cy="19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92" y="48"/>
                    </a:cxn>
                    <a:cxn ang="0">
                      <a:pos x="336" y="240"/>
                    </a:cxn>
                    <a:cxn ang="0">
                      <a:pos x="384" y="384"/>
                    </a:cxn>
                  </a:cxnLst>
                  <a:rect l="0" t="0" r="r" b="b"/>
                  <a:pathLst>
                    <a:path w="384" h="384">
                      <a:moveTo>
                        <a:pt x="0" y="0"/>
                      </a:moveTo>
                      <a:cubicBezTo>
                        <a:pt x="68" y="4"/>
                        <a:pt x="136" y="8"/>
                        <a:pt x="192" y="48"/>
                      </a:cubicBezTo>
                      <a:cubicBezTo>
                        <a:pt x="248" y="88"/>
                        <a:pt x="304" y="184"/>
                        <a:pt x="336" y="240"/>
                      </a:cubicBezTo>
                      <a:cubicBezTo>
                        <a:pt x="368" y="296"/>
                        <a:pt x="376" y="340"/>
                        <a:pt x="384" y="384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FF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41012" name="Line 52"/>
              <p:cNvSpPr>
                <a:spLocks noChangeShapeType="1"/>
              </p:cNvSpPr>
              <p:nvPr/>
            </p:nvSpPr>
            <p:spPr bwMode="auto">
              <a:xfrm>
                <a:off x="4560" y="2352"/>
                <a:ext cx="576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013" name="Line 53"/>
              <p:cNvSpPr>
                <a:spLocks noChangeShapeType="1"/>
              </p:cNvSpPr>
              <p:nvPr/>
            </p:nvSpPr>
            <p:spPr bwMode="auto">
              <a:xfrm flipV="1">
                <a:off x="3312" y="2352"/>
                <a:ext cx="576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aphicFrame>
        <p:nvGraphicFramePr>
          <p:cNvPr id="41014" name="Object 54"/>
          <p:cNvGraphicFramePr>
            <a:graphicFrameLocks noChangeAspect="1"/>
          </p:cNvGraphicFramePr>
          <p:nvPr/>
        </p:nvGraphicFramePr>
        <p:xfrm>
          <a:off x="1066800" y="4267200"/>
          <a:ext cx="5878513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4" name="Equation" r:id="rId3" imgW="2793960" imgH="431640" progId="Equation.3">
                  <p:embed/>
                </p:oleObj>
              </mc:Choice>
              <mc:Fallback>
                <p:oleObj name="Equation" r:id="rId3" imgW="2793960" imgH="431640" progId="Equation.3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267200"/>
                        <a:ext cx="5878513" cy="906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5" name="Object 55"/>
          <p:cNvGraphicFramePr>
            <a:graphicFrameLocks noChangeAspect="1"/>
          </p:cNvGraphicFramePr>
          <p:nvPr/>
        </p:nvGraphicFramePr>
        <p:xfrm>
          <a:off x="990600" y="5775325"/>
          <a:ext cx="3259138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5" name="Equation" r:id="rId5" imgW="1549080" imgH="228600" progId="Equation.3">
                  <p:embed/>
                </p:oleObj>
              </mc:Choice>
              <mc:Fallback>
                <p:oleObj name="Equation" r:id="rId5" imgW="1549080" imgH="228600" progId="Equation.3">
                  <p:embed/>
                  <p:pic>
                    <p:nvPicPr>
                      <p:cNvPr id="0" name="Picture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775325"/>
                        <a:ext cx="3259138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6" name="Object 56"/>
          <p:cNvGraphicFramePr>
            <a:graphicFrameLocks noChangeAspect="1"/>
          </p:cNvGraphicFramePr>
          <p:nvPr/>
        </p:nvGraphicFramePr>
        <p:xfrm>
          <a:off x="4259263" y="5181600"/>
          <a:ext cx="4275137" cy="127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6" name="Equation" r:id="rId7" imgW="2031840" imgH="609480" progId="Equation.3">
                  <p:embed/>
                </p:oleObj>
              </mc:Choice>
              <mc:Fallback>
                <p:oleObj name="Equation" r:id="rId7" imgW="2031840" imgH="609480" progId="Equation.3">
                  <p:embed/>
                  <p:pic>
                    <p:nvPicPr>
                      <p:cNvPr id="0" name="Picture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9263" y="5181600"/>
                        <a:ext cx="4275137" cy="1279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17" name="Picture 5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191000" y="228600"/>
            <a:ext cx="4605338" cy="2138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1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zh-TW" sz="4800"/>
              <a:t>Fourier Transform of </a:t>
            </a:r>
            <a:r>
              <a:rPr lang="en-US" altLang="zh-TW" sz="4800" i="1">
                <a:latin typeface="Times New Roman" pitchFamily="18" charset="0"/>
              </a:rPr>
              <a:t>f’</a:t>
            </a:r>
            <a:r>
              <a:rPr lang="en-US" altLang="zh-TW" sz="4800">
                <a:latin typeface="Times New Roman" pitchFamily="18" charset="0"/>
              </a:rPr>
              <a:t>(</a:t>
            </a:r>
            <a:r>
              <a:rPr lang="en-US" altLang="zh-TW" sz="4800" i="1">
                <a:latin typeface="Times New Roman" pitchFamily="18" charset="0"/>
              </a:rPr>
              <a:t>t</a:t>
            </a:r>
            <a:r>
              <a:rPr lang="en-US" altLang="zh-TW" sz="4800">
                <a:latin typeface="Times New Roman" pitchFamily="18" charset="0"/>
              </a:rPr>
              <a:t>)</a:t>
            </a:r>
          </a:p>
        </p:txBody>
      </p:sp>
      <p:graphicFrame>
        <p:nvGraphicFramePr>
          <p:cNvPr id="43013" name="Object 5"/>
          <p:cNvGraphicFramePr>
            <a:graphicFrameLocks noChangeAspect="1"/>
          </p:cNvGraphicFramePr>
          <p:nvPr/>
        </p:nvGraphicFramePr>
        <p:xfrm>
          <a:off x="990600" y="2354263"/>
          <a:ext cx="6342063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62" name="Equation" r:id="rId3" imgW="2197080" imgH="291960" progId="Equation.3">
                  <p:embed/>
                </p:oleObj>
              </mc:Choice>
              <mc:Fallback>
                <p:oleObj name="Equation" r:id="rId3" imgW="2197080" imgH="29196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354263"/>
                        <a:ext cx="6342063" cy="846137"/>
                      </a:xfrm>
                      <a:prstGeom prst="rect">
                        <a:avLst/>
                      </a:prstGeom>
                      <a:solidFill>
                        <a:srgbClr val="66FF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746125" y="4332288"/>
            <a:ext cx="6223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3200" b="0">
                <a:latin typeface="Monotype Corsiva" pitchFamily="66" charset="0"/>
              </a:rPr>
              <a:t>Pf)</a:t>
            </a:r>
          </a:p>
        </p:txBody>
      </p:sp>
      <p:graphicFrame>
        <p:nvGraphicFramePr>
          <p:cNvPr id="43015" name="Object 7"/>
          <p:cNvGraphicFramePr>
            <a:graphicFrameLocks noChangeAspect="1"/>
          </p:cNvGraphicFramePr>
          <p:nvPr/>
        </p:nvGraphicFramePr>
        <p:xfrm>
          <a:off x="1635125" y="4495800"/>
          <a:ext cx="343535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63" name="Equation" r:id="rId5" imgW="1574640" imgH="330120" progId="Equation.3">
                  <p:embed/>
                </p:oleObj>
              </mc:Choice>
              <mc:Fallback>
                <p:oleObj name="Equation" r:id="rId5" imgW="1574640" imgH="33012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5125" y="4495800"/>
                        <a:ext cx="3435350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23" name="AutoShape 15"/>
          <p:cNvSpPr>
            <a:spLocks noChangeArrowheads="1"/>
          </p:cNvSpPr>
          <p:nvPr/>
        </p:nvSpPr>
        <p:spPr bwMode="auto">
          <a:xfrm>
            <a:off x="914400" y="3581400"/>
            <a:ext cx="609600" cy="381000"/>
          </a:xfrm>
          <a:prstGeom prst="rightArrow">
            <a:avLst>
              <a:gd name="adj1" fmla="val 50000"/>
              <a:gd name="adj2" fmla="val 4000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prstShdw prst="shdw18" dist="17961" dir="13500000">
              <a:srgbClr val="FF00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3024" name="Object 16"/>
          <p:cNvGraphicFramePr>
            <a:graphicFrameLocks noChangeAspect="1"/>
          </p:cNvGraphicFramePr>
          <p:nvPr/>
        </p:nvGraphicFramePr>
        <p:xfrm>
          <a:off x="1752600" y="3429000"/>
          <a:ext cx="3811588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64" name="Equation" r:id="rId7" imgW="1320480" imgH="228600" progId="Equation.3">
                  <p:embed/>
                </p:oleObj>
              </mc:Choice>
              <mc:Fallback>
                <p:oleObj name="Equation" r:id="rId7" imgW="1320480" imgH="22860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429000"/>
                        <a:ext cx="3811588" cy="663575"/>
                      </a:xfrm>
                      <a:prstGeom prst="rect">
                        <a:avLst/>
                      </a:prstGeom>
                      <a:solidFill>
                        <a:srgbClr val="66FF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25" name="Object 17"/>
          <p:cNvGraphicFramePr>
            <a:graphicFrameLocks noChangeAspect="1"/>
          </p:cNvGraphicFramePr>
          <p:nvPr/>
        </p:nvGraphicFramePr>
        <p:xfrm>
          <a:off x="3000364" y="5500702"/>
          <a:ext cx="1606550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65" name="Equation" r:id="rId9" imgW="736560" imgH="203040" progId="Equation.3">
                  <p:embed/>
                </p:oleObj>
              </mc:Choice>
              <mc:Fallback>
                <p:oleObj name="Equation" r:id="rId9" imgW="736560" imgH="20304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64" y="5500702"/>
                        <a:ext cx="1606550" cy="442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3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3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3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4" grpId="0" autoUpdateAnimBg="0"/>
      <p:bldP spid="4302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2"/>
          <a:srcRect l="1647" t="17578" r="33016" b="26758"/>
          <a:stretch>
            <a:fillRect/>
          </a:stretch>
        </p:blipFill>
        <p:spPr bwMode="auto">
          <a:xfrm>
            <a:off x="214282" y="214290"/>
            <a:ext cx="8643998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zh-TW" sz="4800"/>
              <a:t>Fourier Transform of </a:t>
            </a:r>
            <a:r>
              <a:rPr lang="en-US" altLang="zh-TW" sz="4800" i="1">
                <a:latin typeface="Times New Roman" pitchFamily="18" charset="0"/>
              </a:rPr>
              <a:t>f </a:t>
            </a:r>
            <a:r>
              <a:rPr lang="en-US" altLang="zh-TW" sz="4800" baseline="30000">
                <a:latin typeface="Times New Roman" pitchFamily="18" charset="0"/>
              </a:rPr>
              <a:t>(</a:t>
            </a:r>
            <a:r>
              <a:rPr lang="en-US" altLang="zh-TW" sz="4800" i="1" baseline="30000">
                <a:latin typeface="Times New Roman" pitchFamily="18" charset="0"/>
              </a:rPr>
              <a:t>n</a:t>
            </a:r>
            <a:r>
              <a:rPr lang="en-US" altLang="zh-TW" sz="4800" baseline="30000">
                <a:latin typeface="Times New Roman" pitchFamily="18" charset="0"/>
              </a:rPr>
              <a:t>)</a:t>
            </a:r>
            <a:r>
              <a:rPr lang="en-US" altLang="zh-TW" sz="4800">
                <a:latin typeface="Times New Roman" pitchFamily="18" charset="0"/>
              </a:rPr>
              <a:t>(</a:t>
            </a:r>
            <a:r>
              <a:rPr lang="en-US" altLang="zh-TW" sz="4800" i="1">
                <a:latin typeface="Times New Roman" pitchFamily="18" charset="0"/>
              </a:rPr>
              <a:t>t</a:t>
            </a:r>
            <a:r>
              <a:rPr lang="en-US" altLang="zh-TW" sz="4800">
                <a:latin typeface="Times New Roman" pitchFamily="18" charset="0"/>
              </a:rPr>
              <a:t>)</a:t>
            </a:r>
          </a:p>
        </p:txBody>
      </p:sp>
      <p:graphicFrame>
        <p:nvGraphicFramePr>
          <p:cNvPr id="44037" name="Object 5"/>
          <p:cNvGraphicFramePr>
            <a:graphicFrameLocks noChangeAspect="1"/>
          </p:cNvGraphicFramePr>
          <p:nvPr/>
        </p:nvGraphicFramePr>
        <p:xfrm>
          <a:off x="990600" y="2354263"/>
          <a:ext cx="6342063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1" name="Equation" r:id="rId3" imgW="2197080" imgH="291960" progId="Equation.3">
                  <p:embed/>
                </p:oleObj>
              </mc:Choice>
              <mc:Fallback>
                <p:oleObj name="Equation" r:id="rId3" imgW="2197080" imgH="29196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354263"/>
                        <a:ext cx="6342063" cy="846137"/>
                      </a:xfrm>
                      <a:prstGeom prst="rect">
                        <a:avLst/>
                      </a:prstGeom>
                      <a:solidFill>
                        <a:srgbClr val="66FF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1" name="AutoShape 9"/>
          <p:cNvSpPr>
            <a:spLocks noChangeArrowheads="1"/>
          </p:cNvSpPr>
          <p:nvPr/>
        </p:nvSpPr>
        <p:spPr bwMode="auto">
          <a:xfrm>
            <a:off x="914400" y="3581400"/>
            <a:ext cx="609600" cy="381000"/>
          </a:xfrm>
          <a:prstGeom prst="rightArrow">
            <a:avLst>
              <a:gd name="adj1" fmla="val 50000"/>
              <a:gd name="adj2" fmla="val 4000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prstShdw prst="shdw18" dist="17961" dir="13500000">
              <a:srgbClr val="FF00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4042" name="Object 10"/>
          <p:cNvGraphicFramePr>
            <a:graphicFrameLocks noChangeAspect="1"/>
          </p:cNvGraphicFramePr>
          <p:nvPr/>
        </p:nvGraphicFramePr>
        <p:xfrm>
          <a:off x="1703388" y="3429000"/>
          <a:ext cx="4545012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2" name="Equation" r:id="rId5" imgW="1574640" imgH="228600" progId="Equation.3">
                  <p:embed/>
                </p:oleObj>
              </mc:Choice>
              <mc:Fallback>
                <p:oleObj name="Equation" r:id="rId5" imgW="1574640" imgH="2286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3388" y="3429000"/>
                        <a:ext cx="4545012" cy="663575"/>
                      </a:xfrm>
                      <a:prstGeom prst="rect">
                        <a:avLst/>
                      </a:prstGeom>
                      <a:solidFill>
                        <a:srgbClr val="66FF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4" name="Text Box 12"/>
          <p:cNvSpPr txBox="1">
            <a:spLocks noChangeArrowheads="1"/>
          </p:cNvSpPr>
          <p:nvPr/>
        </p:nvSpPr>
        <p:spPr bwMode="auto">
          <a:xfrm rot="-575009">
            <a:off x="2209800" y="4867275"/>
            <a:ext cx="5187950" cy="923925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r>
              <a:rPr lang="en-US" altLang="zh-TW" sz="5400" b="0">
                <a:solidFill>
                  <a:srgbClr val="FFFF99"/>
                </a:solidFill>
                <a:latin typeface="Monotype Corsiva" pitchFamily="66" charset="0"/>
              </a:rPr>
              <a:t>Proved by yourselves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1" grpId="0" animBg="1"/>
      <p:bldP spid="44044" grpId="0" animBg="1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953" y="177345"/>
            <a:ext cx="8901150" cy="6215106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graphicFrame>
        <p:nvGraphicFramePr>
          <p:cNvPr id="117762" name="Object 2"/>
          <p:cNvGraphicFramePr>
            <a:graphicFrameLocks noChangeAspect="1"/>
          </p:cNvGraphicFramePr>
          <p:nvPr/>
        </p:nvGraphicFramePr>
        <p:xfrm>
          <a:off x="4676775" y="5935663"/>
          <a:ext cx="3446463" cy="85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72" name="Equation" r:id="rId4" imgW="1143000" imgH="393480" progId="Equation.3">
                  <p:embed/>
                </p:oleObj>
              </mc:Choice>
              <mc:Fallback>
                <p:oleObj name="Equation" r:id="rId4" imgW="114300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6775" y="5935663"/>
                        <a:ext cx="3446463" cy="858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ight Arrow 3"/>
          <p:cNvSpPr/>
          <p:nvPr/>
        </p:nvSpPr>
        <p:spPr bwMode="auto">
          <a:xfrm>
            <a:off x="307369" y="3717032"/>
            <a:ext cx="844655" cy="2880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ar-EG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7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5400"/>
              <a:t>Fourier Transform Pair</a:t>
            </a:r>
          </a:p>
        </p:txBody>
      </p:sp>
      <p:graphicFrame>
        <p:nvGraphicFramePr>
          <p:cNvPr id="25604" name="Object 4"/>
          <p:cNvGraphicFramePr>
            <a:graphicFrameLocks noChangeAspect="1"/>
          </p:cNvGraphicFramePr>
          <p:nvPr/>
        </p:nvGraphicFramePr>
        <p:xfrm>
          <a:off x="1306513" y="5373688"/>
          <a:ext cx="3798887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4" name="Equation" r:id="rId3" imgW="1434960" imgH="330120" progId="Equation.3">
                  <p:embed/>
                </p:oleObj>
              </mc:Choice>
              <mc:Fallback>
                <p:oleObj name="Equation" r:id="rId3" imgW="1434960" imgH="33012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6513" y="5373688"/>
                        <a:ext cx="3798887" cy="87471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5" name="Object 5"/>
          <p:cNvGraphicFramePr>
            <a:graphicFrameLocks noChangeAspect="1"/>
          </p:cNvGraphicFramePr>
          <p:nvPr/>
        </p:nvGraphicFramePr>
        <p:xfrm>
          <a:off x="1303338" y="3148013"/>
          <a:ext cx="4335462" cy="1042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5" name="Equation" r:id="rId5" imgW="1638000" imgH="393480" progId="Equation.3">
                  <p:embed/>
                </p:oleObj>
              </mc:Choice>
              <mc:Fallback>
                <p:oleObj name="Equation" r:id="rId5" imgW="1638000" imgH="393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3338" y="3148013"/>
                        <a:ext cx="4335462" cy="104298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6019800" y="3305175"/>
            <a:ext cx="2133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4000" b="0"/>
              <a:t>Synthesis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6096000" y="5373688"/>
            <a:ext cx="19637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4000" b="0"/>
              <a:t>Analysis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825500" y="4789488"/>
            <a:ext cx="2921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800" b="0">
                <a:solidFill>
                  <a:srgbClr val="FF0000"/>
                </a:solidFill>
              </a:rPr>
              <a:t>Fourier Transform:</a:t>
            </a: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838200" y="2387600"/>
            <a:ext cx="40560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800" b="0">
                <a:solidFill>
                  <a:srgbClr val="FF0000"/>
                </a:solidFill>
              </a:rPr>
              <a:t>Inverse Fourier Transform: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 autoUpdateAnimBg="0"/>
      <p:bldP spid="25607" grpId="0" autoUpdateAnimBg="0"/>
      <p:bldP spid="25608" grpId="0" autoUpdateAnimBg="0"/>
      <p:bldP spid="25609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/>
          <a:srcRect l="29976" t="33841" r="23566" b="29535"/>
          <a:stretch/>
        </p:blipFill>
        <p:spPr bwMode="auto">
          <a:xfrm>
            <a:off x="1187624" y="1772816"/>
            <a:ext cx="6584970" cy="3519553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  <p:extLst>
      <p:ext uri="{BB962C8B-B14F-4D97-AF65-F5344CB8AC3E}">
        <p14:creationId xmlns:p14="http://schemas.microsoft.com/office/powerpoint/2010/main" val="32119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8040" y="285728"/>
            <a:ext cx="8364487" cy="6286544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5" name="Right Arrow 4"/>
          <p:cNvSpPr/>
          <p:nvPr/>
        </p:nvSpPr>
        <p:spPr bwMode="auto">
          <a:xfrm>
            <a:off x="208040" y="3789040"/>
            <a:ext cx="844655" cy="2880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ar-EG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137802" y="5503912"/>
            <a:ext cx="844655" cy="2880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ar-EG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280" y="357166"/>
            <a:ext cx="8201562" cy="6000791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7728" y="571480"/>
            <a:ext cx="7691924" cy="5732464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4"/>
          <p:cNvSpPr>
            <a:spLocks noGrp="1" noChangeArrowheads="1"/>
          </p:cNvSpPr>
          <p:nvPr>
            <p:ph type="ctrTitle"/>
          </p:nvPr>
        </p:nvSpPr>
        <p:spPr>
          <a:noFill/>
          <a:ln/>
        </p:spPr>
        <p:txBody>
          <a:bodyPr/>
          <a:lstStyle/>
          <a:p>
            <a:r>
              <a:rPr lang="en-US" altLang="zh-TW" sz="5400"/>
              <a:t>Continuous-Time Fourier Transform</a:t>
            </a:r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495800" y="2927350"/>
            <a:ext cx="4470400" cy="1822450"/>
          </a:xfrm>
          <a:noFill/>
          <a:ln/>
        </p:spPr>
        <p:txBody>
          <a:bodyPr/>
          <a:lstStyle/>
          <a:p>
            <a:r>
              <a:rPr lang="en-US" altLang="zh-TW" sz="3600">
                <a:ea typeface="標楷體" pitchFamily="65" charset="-120"/>
              </a:rPr>
              <a:t>Parseval</a:t>
            </a:r>
            <a:r>
              <a:rPr lang="en-US" altLang="zh-TW" sz="3600">
                <a:latin typeface="Times New Roman"/>
                <a:ea typeface="標楷體" pitchFamily="65" charset="-120"/>
              </a:rPr>
              <a:t>’</a:t>
            </a:r>
            <a:r>
              <a:rPr lang="en-US" altLang="zh-TW" sz="3600">
                <a:ea typeface="標楷體" pitchFamily="65" charset="-120"/>
              </a:rPr>
              <a:t>s Theorem</a:t>
            </a:r>
            <a:endParaRPr lang="en-US" altLang="zh-TW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726" y="428605"/>
            <a:ext cx="8156488" cy="5599808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Existence of the Fourier Transform</a:t>
            </a:r>
          </a:p>
        </p:txBody>
      </p:sp>
      <p:graphicFrame>
        <p:nvGraphicFramePr>
          <p:cNvPr id="39940" name="Object 4"/>
          <p:cNvGraphicFramePr>
            <a:graphicFrameLocks noChangeAspect="1"/>
          </p:cNvGraphicFramePr>
          <p:nvPr/>
        </p:nvGraphicFramePr>
        <p:xfrm>
          <a:off x="3124200" y="4876800"/>
          <a:ext cx="3429000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0" name="Equation" r:id="rId3" imgW="977760" imgH="330120" progId="Equation.3">
                  <p:embed/>
                </p:oleObj>
              </mc:Choice>
              <mc:Fallback>
                <p:oleObj name="Equation" r:id="rId3" imgW="977760" imgH="33012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876800"/>
                        <a:ext cx="3429000" cy="11588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914400" y="2492375"/>
            <a:ext cx="44894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4000" b="0"/>
              <a:t>Sufficient Condition: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1524000" y="3505200"/>
            <a:ext cx="66500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4000" b="0" i="1">
                <a:solidFill>
                  <a:srgbClr val="0033CC"/>
                </a:solidFill>
              </a:rPr>
              <a:t>f</a:t>
            </a:r>
            <a:r>
              <a:rPr lang="en-US" altLang="zh-TW" sz="4000" b="0">
                <a:solidFill>
                  <a:srgbClr val="0033CC"/>
                </a:solidFill>
              </a:rPr>
              <a:t>(</a:t>
            </a:r>
            <a:r>
              <a:rPr lang="en-US" altLang="zh-TW" sz="4000" b="0" i="1">
                <a:solidFill>
                  <a:srgbClr val="0033CC"/>
                </a:solidFill>
              </a:rPr>
              <a:t>t</a:t>
            </a:r>
            <a:r>
              <a:rPr lang="en-US" altLang="zh-TW" sz="4000" b="0">
                <a:solidFill>
                  <a:srgbClr val="0033CC"/>
                </a:solidFill>
              </a:rPr>
              <a:t>) is absolutely integrable, i.e.,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 autoUpdateAnimBg="0"/>
      <p:bldP spid="39942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944" name="Object 0"/>
          <p:cNvGraphicFramePr>
            <a:graphicFrameLocks noChangeAspect="1"/>
          </p:cNvGraphicFramePr>
          <p:nvPr/>
        </p:nvGraphicFramePr>
        <p:xfrm>
          <a:off x="990600" y="2514600"/>
          <a:ext cx="3798888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74" name="Equation" r:id="rId3" imgW="1434960" imgH="330120" progId="Equation.3">
                  <p:embed/>
                </p:oleObj>
              </mc:Choice>
              <mc:Fallback>
                <p:oleObj name="Equation" r:id="rId3" imgW="1434960" imgH="330120" progId="Equation.3">
                  <p:embed/>
                  <p:pic>
                    <p:nvPicPr>
                      <p:cNvPr id="0" name="Picture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514600"/>
                        <a:ext cx="3798888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81" name="Rectangle 2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zh-TW" sz="4800"/>
              <a:t>Continuous Spectra</a:t>
            </a:r>
          </a:p>
        </p:txBody>
      </p:sp>
      <p:graphicFrame>
        <p:nvGraphicFramePr>
          <p:cNvPr id="82945" name="Object 1"/>
          <p:cNvGraphicFramePr>
            <a:graphicFrameLocks noChangeAspect="1"/>
          </p:cNvGraphicFramePr>
          <p:nvPr/>
        </p:nvGraphicFramePr>
        <p:xfrm>
          <a:off x="914400" y="4038600"/>
          <a:ext cx="440372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75" name="Equation" r:id="rId5" imgW="1663560" imgH="215640" progId="Equation.3">
                  <p:embed/>
                </p:oleObj>
              </mc:Choice>
              <mc:Fallback>
                <p:oleObj name="Equation" r:id="rId5" imgW="1663560" imgH="21564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038600"/>
                        <a:ext cx="4403725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46" name="Object 2"/>
          <p:cNvGraphicFramePr>
            <a:graphicFrameLocks noChangeAspect="1"/>
          </p:cNvGraphicFramePr>
          <p:nvPr/>
        </p:nvGraphicFramePr>
        <p:xfrm>
          <a:off x="1787525" y="4800600"/>
          <a:ext cx="4044950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76" name="Equation" r:id="rId7" imgW="952200" imgH="228600" progId="Equation.3">
                  <p:embed/>
                </p:oleObj>
              </mc:Choice>
              <mc:Fallback>
                <p:oleObj name="Equation" r:id="rId7" imgW="95220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7525" y="4800600"/>
                        <a:ext cx="4044950" cy="969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496" name="Group 40"/>
          <p:cNvGrpSpPr>
            <a:grpSpLocks/>
          </p:cNvGrpSpPr>
          <p:nvPr/>
        </p:nvGrpSpPr>
        <p:grpSpPr bwMode="auto">
          <a:xfrm>
            <a:off x="5694363" y="3352800"/>
            <a:ext cx="2992437" cy="2133600"/>
            <a:chOff x="3587" y="2112"/>
            <a:chExt cx="1885" cy="1344"/>
          </a:xfrm>
        </p:grpSpPr>
        <p:sp>
          <p:nvSpPr>
            <p:cNvPr id="19486" name="Line 30"/>
            <p:cNvSpPr>
              <a:spLocks noChangeShapeType="1"/>
            </p:cNvSpPr>
            <p:nvPr/>
          </p:nvSpPr>
          <p:spPr bwMode="auto">
            <a:xfrm>
              <a:off x="3840" y="3072"/>
              <a:ext cx="16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487" name="Line 31"/>
            <p:cNvSpPr>
              <a:spLocks noChangeShapeType="1"/>
            </p:cNvSpPr>
            <p:nvPr/>
          </p:nvSpPr>
          <p:spPr bwMode="auto">
            <a:xfrm flipV="1">
              <a:off x="4128" y="2112"/>
              <a:ext cx="0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488" name="Line 32"/>
            <p:cNvSpPr>
              <a:spLocks noChangeShapeType="1"/>
            </p:cNvSpPr>
            <p:nvPr/>
          </p:nvSpPr>
          <p:spPr bwMode="auto">
            <a:xfrm flipV="1">
              <a:off x="4128" y="2448"/>
              <a:ext cx="1008" cy="62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489" name="Line 33"/>
            <p:cNvSpPr>
              <a:spLocks noChangeShapeType="1"/>
            </p:cNvSpPr>
            <p:nvPr/>
          </p:nvSpPr>
          <p:spPr bwMode="auto">
            <a:xfrm>
              <a:off x="5136" y="2448"/>
              <a:ext cx="0" cy="624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490" name="Line 34"/>
            <p:cNvSpPr>
              <a:spLocks noChangeShapeType="1"/>
            </p:cNvSpPr>
            <p:nvPr/>
          </p:nvSpPr>
          <p:spPr bwMode="auto">
            <a:xfrm flipH="1">
              <a:off x="4128" y="2448"/>
              <a:ext cx="1008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491" name="Text Box 35"/>
            <p:cNvSpPr txBox="1">
              <a:spLocks noChangeArrowheads="1"/>
            </p:cNvSpPr>
            <p:nvPr/>
          </p:nvSpPr>
          <p:spPr bwMode="auto">
            <a:xfrm>
              <a:off x="4800" y="3168"/>
              <a:ext cx="6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b="0" i="1"/>
                <a:t>F</a:t>
              </a:r>
              <a:r>
                <a:rPr lang="en-US" altLang="zh-TW" b="0" i="1" baseline="-25000"/>
                <a:t>R</a:t>
              </a:r>
              <a:r>
                <a:rPr lang="en-US" altLang="zh-TW" b="0"/>
                <a:t>(</a:t>
              </a:r>
              <a:r>
                <a:rPr lang="en-US" altLang="zh-TW" b="0" i="1"/>
                <a:t>j</a:t>
              </a:r>
              <a:r>
                <a:rPr lang="en-US" altLang="zh-TW" b="0">
                  <a:sym typeface="Symbol" pitchFamily="18" charset="2"/>
                </a:rPr>
                <a:t>)</a:t>
              </a:r>
              <a:endParaRPr lang="en-US" altLang="zh-TW" b="0"/>
            </a:p>
          </p:txBody>
        </p:sp>
        <p:sp>
          <p:nvSpPr>
            <p:cNvPr id="19492" name="Text Box 36"/>
            <p:cNvSpPr txBox="1">
              <a:spLocks noChangeArrowheads="1"/>
            </p:cNvSpPr>
            <p:nvPr/>
          </p:nvSpPr>
          <p:spPr bwMode="auto">
            <a:xfrm>
              <a:off x="3587" y="2256"/>
              <a:ext cx="58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b="0" i="1"/>
                <a:t>F</a:t>
              </a:r>
              <a:r>
                <a:rPr lang="en-US" altLang="zh-TW" b="0" i="1" baseline="-25000"/>
                <a:t>I</a:t>
              </a:r>
              <a:r>
                <a:rPr lang="en-US" altLang="zh-TW" b="0"/>
                <a:t>(</a:t>
              </a:r>
              <a:r>
                <a:rPr lang="en-US" altLang="zh-TW" b="0" i="1"/>
                <a:t>j</a:t>
              </a:r>
              <a:r>
                <a:rPr lang="en-US" altLang="zh-TW" b="0">
                  <a:sym typeface="Symbol" pitchFamily="18" charset="2"/>
                </a:rPr>
                <a:t>)</a:t>
              </a:r>
              <a:endParaRPr lang="en-US" altLang="zh-TW" b="0"/>
            </a:p>
          </p:txBody>
        </p:sp>
        <p:sp>
          <p:nvSpPr>
            <p:cNvPr id="19493" name="Text Box 37"/>
            <p:cNvSpPr txBox="1">
              <a:spLocks noChangeArrowheads="1"/>
            </p:cNvSpPr>
            <p:nvPr/>
          </p:nvSpPr>
          <p:spPr bwMode="auto">
            <a:xfrm rot="-1855081">
              <a:off x="4154" y="2564"/>
              <a:ext cx="62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b="0"/>
                <a:t>|</a:t>
              </a:r>
              <a:r>
                <a:rPr lang="en-US" altLang="zh-TW" b="0" i="1"/>
                <a:t>F</a:t>
              </a:r>
              <a:r>
                <a:rPr lang="en-US" altLang="zh-TW" b="0"/>
                <a:t>(</a:t>
              </a:r>
              <a:r>
                <a:rPr lang="en-US" altLang="zh-TW" b="0" i="1"/>
                <a:t>j</a:t>
              </a:r>
              <a:r>
                <a:rPr lang="en-US" altLang="zh-TW" b="0">
                  <a:sym typeface="Symbol" pitchFamily="18" charset="2"/>
                </a:rPr>
                <a:t>)|</a:t>
              </a:r>
              <a:endParaRPr lang="en-US" altLang="zh-TW" b="0"/>
            </a:p>
          </p:txBody>
        </p:sp>
        <p:sp>
          <p:nvSpPr>
            <p:cNvPr id="19494" name="Arc 38"/>
            <p:cNvSpPr>
              <a:spLocks/>
            </p:cNvSpPr>
            <p:nvPr/>
          </p:nvSpPr>
          <p:spPr bwMode="auto">
            <a:xfrm flipH="1">
              <a:off x="4112" y="2890"/>
              <a:ext cx="321" cy="176"/>
            </a:xfrm>
            <a:custGeom>
              <a:avLst/>
              <a:gdLst>
                <a:gd name="G0" fmla="+- 21600 0 0"/>
                <a:gd name="G1" fmla="+- 10988 0 0"/>
                <a:gd name="G2" fmla="+- 21600 0 0"/>
                <a:gd name="T0" fmla="*/ 35 w 21600"/>
                <a:gd name="T1" fmla="*/ 12209 h 12209"/>
                <a:gd name="T2" fmla="*/ 3004 w 21600"/>
                <a:gd name="T3" fmla="*/ 0 h 12209"/>
                <a:gd name="T4" fmla="*/ 21600 w 21600"/>
                <a:gd name="T5" fmla="*/ 10988 h 12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2209" fill="none" extrusionOk="0">
                  <a:moveTo>
                    <a:pt x="34" y="12209"/>
                  </a:moveTo>
                  <a:cubicBezTo>
                    <a:pt x="11" y="11802"/>
                    <a:pt x="0" y="11395"/>
                    <a:pt x="0" y="10988"/>
                  </a:cubicBezTo>
                  <a:cubicBezTo>
                    <a:pt x="-1" y="7122"/>
                    <a:pt x="1037" y="3327"/>
                    <a:pt x="3003" y="-1"/>
                  </a:cubicBezTo>
                </a:path>
                <a:path w="21600" h="12209" stroke="0" extrusionOk="0">
                  <a:moveTo>
                    <a:pt x="34" y="12209"/>
                  </a:moveTo>
                  <a:cubicBezTo>
                    <a:pt x="11" y="11802"/>
                    <a:pt x="0" y="11395"/>
                    <a:pt x="0" y="10988"/>
                  </a:cubicBezTo>
                  <a:cubicBezTo>
                    <a:pt x="-1" y="7122"/>
                    <a:pt x="1037" y="3327"/>
                    <a:pt x="3003" y="-1"/>
                  </a:cubicBezTo>
                  <a:lnTo>
                    <a:pt x="21600" y="10988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5" name="Text Box 39"/>
            <p:cNvSpPr txBox="1">
              <a:spLocks noChangeArrowheads="1"/>
            </p:cNvSpPr>
            <p:nvPr/>
          </p:nvSpPr>
          <p:spPr bwMode="auto">
            <a:xfrm>
              <a:off x="4416" y="2784"/>
              <a:ext cx="4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b="0">
                  <a:sym typeface="Symbol" pitchFamily="18" charset="2"/>
                </a:rPr>
                <a:t>()</a:t>
              </a:r>
              <a:endParaRPr lang="en-US" altLang="zh-TW" b="0"/>
            </a:p>
          </p:txBody>
        </p:sp>
      </p:grpSp>
      <p:sp>
        <p:nvSpPr>
          <p:cNvPr id="19497" name="AutoShape 41"/>
          <p:cNvSpPr>
            <a:spLocks/>
          </p:cNvSpPr>
          <p:nvPr/>
        </p:nvSpPr>
        <p:spPr bwMode="auto">
          <a:xfrm rot="5400000">
            <a:off x="3429000" y="4876800"/>
            <a:ext cx="228600" cy="2057400"/>
          </a:xfrm>
          <a:prstGeom prst="rightBrace">
            <a:avLst>
              <a:gd name="adj1" fmla="val 75000"/>
              <a:gd name="adj2" fmla="val 50000"/>
            </a:avLst>
          </a:prstGeom>
          <a:noFill/>
          <a:ln w="3810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/>
            <a:endParaRPr lang="en-US" altLang="zh-TW" sz="2800" b="0">
              <a:solidFill>
                <a:srgbClr val="FF0000"/>
              </a:solidFill>
            </a:endParaRPr>
          </a:p>
          <a:p>
            <a:pPr algn="ctr"/>
            <a:endParaRPr lang="en-US" altLang="zh-TW" sz="2800" b="0">
              <a:solidFill>
                <a:srgbClr val="FF0000"/>
              </a:solidFill>
            </a:endParaRPr>
          </a:p>
          <a:p>
            <a:pPr algn="ctr"/>
            <a:r>
              <a:rPr lang="en-US" altLang="zh-TW" sz="2800" b="0">
                <a:solidFill>
                  <a:srgbClr val="FF0000"/>
                </a:solidFill>
              </a:rPr>
              <a:t>Magnitude</a:t>
            </a:r>
          </a:p>
        </p:txBody>
      </p:sp>
      <p:sp>
        <p:nvSpPr>
          <p:cNvPr id="19498" name="AutoShape 42"/>
          <p:cNvSpPr>
            <a:spLocks/>
          </p:cNvSpPr>
          <p:nvPr/>
        </p:nvSpPr>
        <p:spPr bwMode="auto">
          <a:xfrm rot="5400000">
            <a:off x="5219700" y="5219700"/>
            <a:ext cx="228600" cy="609600"/>
          </a:xfrm>
          <a:prstGeom prst="rightBrace">
            <a:avLst>
              <a:gd name="adj1" fmla="val 22222"/>
              <a:gd name="adj2" fmla="val 50000"/>
            </a:avLst>
          </a:prstGeom>
          <a:noFill/>
          <a:ln w="3810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/>
            <a:endParaRPr lang="en-US" altLang="zh-TW" sz="2800" b="0">
              <a:solidFill>
                <a:srgbClr val="FF0000"/>
              </a:solidFill>
            </a:endParaRPr>
          </a:p>
          <a:p>
            <a:pPr algn="ctr"/>
            <a:endParaRPr lang="en-US" altLang="zh-TW" sz="2800" b="0">
              <a:solidFill>
                <a:srgbClr val="FF0000"/>
              </a:solidFill>
            </a:endParaRPr>
          </a:p>
          <a:p>
            <a:pPr algn="ctr"/>
            <a:r>
              <a:rPr lang="en-US" altLang="zh-TW" sz="2800" b="0">
                <a:solidFill>
                  <a:srgbClr val="FF0000"/>
                </a:solidFill>
              </a:rPr>
              <a:t>Phase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2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2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9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97" grpId="0" animBg="1" autoUpdateAnimBg="0"/>
      <p:bldP spid="19498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5400"/>
              <a:t>Example</a:t>
            </a:r>
          </a:p>
        </p:txBody>
      </p:sp>
      <p:grpSp>
        <p:nvGrpSpPr>
          <p:cNvPr id="18437" name="Group 5"/>
          <p:cNvGrpSpPr>
            <a:grpSpLocks/>
          </p:cNvGrpSpPr>
          <p:nvPr/>
        </p:nvGrpSpPr>
        <p:grpSpPr bwMode="auto">
          <a:xfrm>
            <a:off x="1447800" y="2362200"/>
            <a:ext cx="6019800" cy="1524000"/>
            <a:chOff x="912" y="1488"/>
            <a:chExt cx="3792" cy="960"/>
          </a:xfrm>
        </p:grpSpPr>
        <p:sp>
          <p:nvSpPr>
            <p:cNvPr id="18438" name="Rectangle 6"/>
            <p:cNvSpPr>
              <a:spLocks noChangeArrowheads="1"/>
            </p:cNvSpPr>
            <p:nvPr/>
          </p:nvSpPr>
          <p:spPr bwMode="auto">
            <a:xfrm>
              <a:off x="912" y="1488"/>
              <a:ext cx="3792" cy="96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endParaRPr lang="en-US" b="0"/>
            </a:p>
          </p:txBody>
        </p:sp>
        <p:sp>
          <p:nvSpPr>
            <p:cNvPr id="18439" name="Rectangle 7"/>
            <p:cNvSpPr>
              <a:spLocks noChangeArrowheads="1"/>
            </p:cNvSpPr>
            <p:nvPr/>
          </p:nvSpPr>
          <p:spPr bwMode="auto">
            <a:xfrm>
              <a:off x="2352" y="1824"/>
              <a:ext cx="768" cy="384"/>
            </a:xfrm>
            <a:prstGeom prst="rect">
              <a:avLst/>
            </a:prstGeom>
            <a:noFill/>
            <a:ln w="9525" cap="rnd">
              <a:solidFill>
                <a:srgbClr val="FF3300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0" name="Line 8"/>
            <p:cNvSpPr>
              <a:spLocks noChangeShapeType="1"/>
            </p:cNvSpPr>
            <p:nvPr/>
          </p:nvSpPr>
          <p:spPr bwMode="auto">
            <a:xfrm>
              <a:off x="1104" y="2208"/>
              <a:ext cx="3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441" name="Line 9"/>
            <p:cNvSpPr>
              <a:spLocks noChangeShapeType="1"/>
            </p:cNvSpPr>
            <p:nvPr/>
          </p:nvSpPr>
          <p:spPr bwMode="auto">
            <a:xfrm flipV="1">
              <a:off x="2736" y="1584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442" name="Text Box 10"/>
            <p:cNvSpPr txBox="1">
              <a:spLocks noChangeArrowheads="1"/>
            </p:cNvSpPr>
            <p:nvPr/>
          </p:nvSpPr>
          <p:spPr bwMode="auto">
            <a:xfrm>
              <a:off x="3024" y="2169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sz="1800" b="0"/>
                <a:t>1</a:t>
              </a:r>
            </a:p>
          </p:txBody>
        </p:sp>
        <p:sp>
          <p:nvSpPr>
            <p:cNvPr id="18443" name="Text Box 11"/>
            <p:cNvSpPr txBox="1">
              <a:spLocks noChangeArrowheads="1"/>
            </p:cNvSpPr>
            <p:nvPr/>
          </p:nvSpPr>
          <p:spPr bwMode="auto">
            <a:xfrm>
              <a:off x="2208" y="2169"/>
              <a:ext cx="2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sz="1800" b="0"/>
                <a:t>-1</a:t>
              </a:r>
            </a:p>
          </p:txBody>
        </p:sp>
        <p:sp>
          <p:nvSpPr>
            <p:cNvPr id="18444" name="Text Box 12"/>
            <p:cNvSpPr txBox="1">
              <a:spLocks noChangeArrowheads="1"/>
            </p:cNvSpPr>
            <p:nvPr/>
          </p:nvSpPr>
          <p:spPr bwMode="auto">
            <a:xfrm>
              <a:off x="2596" y="1641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sz="1800" b="0"/>
                <a:t>1</a:t>
              </a:r>
            </a:p>
          </p:txBody>
        </p:sp>
        <p:sp>
          <p:nvSpPr>
            <p:cNvPr id="18445" name="Text Box 13"/>
            <p:cNvSpPr txBox="1">
              <a:spLocks noChangeArrowheads="1"/>
            </p:cNvSpPr>
            <p:nvPr/>
          </p:nvSpPr>
          <p:spPr bwMode="auto">
            <a:xfrm>
              <a:off x="4464" y="2064"/>
              <a:ext cx="16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b="0" i="1"/>
                <a:t>t</a:t>
              </a:r>
            </a:p>
          </p:txBody>
        </p:sp>
        <p:sp>
          <p:nvSpPr>
            <p:cNvPr id="18446" name="Text Box 14"/>
            <p:cNvSpPr txBox="1">
              <a:spLocks noChangeArrowheads="1"/>
            </p:cNvSpPr>
            <p:nvPr/>
          </p:nvSpPr>
          <p:spPr bwMode="auto">
            <a:xfrm>
              <a:off x="2770" y="1488"/>
              <a:ext cx="3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b="0" i="1"/>
                <a:t>f</a:t>
              </a:r>
              <a:r>
                <a:rPr lang="en-US" altLang="zh-TW" b="0"/>
                <a:t>(</a:t>
              </a:r>
              <a:r>
                <a:rPr lang="en-US" altLang="zh-TW" b="0" i="1"/>
                <a:t>t</a:t>
              </a:r>
              <a:r>
                <a:rPr lang="en-US" altLang="zh-TW" b="0"/>
                <a:t>)</a:t>
              </a:r>
            </a:p>
          </p:txBody>
        </p:sp>
        <p:sp>
          <p:nvSpPr>
            <p:cNvPr id="18447" name="Line 15"/>
            <p:cNvSpPr>
              <a:spLocks noChangeShapeType="1"/>
            </p:cNvSpPr>
            <p:nvPr/>
          </p:nvSpPr>
          <p:spPr bwMode="auto">
            <a:xfrm>
              <a:off x="2352" y="1824"/>
              <a:ext cx="768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448" name="Line 16"/>
            <p:cNvSpPr>
              <a:spLocks noChangeShapeType="1"/>
            </p:cNvSpPr>
            <p:nvPr/>
          </p:nvSpPr>
          <p:spPr bwMode="auto">
            <a:xfrm>
              <a:off x="3120" y="2208"/>
              <a:ext cx="1008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449" name="Line 17"/>
            <p:cNvSpPr>
              <a:spLocks noChangeShapeType="1"/>
            </p:cNvSpPr>
            <p:nvPr/>
          </p:nvSpPr>
          <p:spPr bwMode="auto">
            <a:xfrm>
              <a:off x="1344" y="2208"/>
              <a:ext cx="1008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aphicFrame>
        <p:nvGraphicFramePr>
          <p:cNvPr id="83968" name="Object 0"/>
          <p:cNvGraphicFramePr>
            <a:graphicFrameLocks noChangeAspect="1"/>
          </p:cNvGraphicFramePr>
          <p:nvPr/>
        </p:nvGraphicFramePr>
        <p:xfrm>
          <a:off x="762000" y="4191000"/>
          <a:ext cx="3798888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18" name="Equation" r:id="rId3" imgW="1434960" imgH="330120" progId="Equation.3">
                  <p:embed/>
                </p:oleObj>
              </mc:Choice>
              <mc:Fallback>
                <p:oleObj name="Equation" r:id="rId3" imgW="1434960" imgH="330120" progId="Equation.3">
                  <p:embed/>
                  <p:pic>
                    <p:nvPicPr>
                      <p:cNvPr id="0" name="Picture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191000"/>
                        <a:ext cx="3798888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69" name="Object 1"/>
          <p:cNvGraphicFramePr>
            <a:graphicFrameLocks noChangeAspect="1"/>
          </p:cNvGraphicFramePr>
          <p:nvPr/>
        </p:nvGraphicFramePr>
        <p:xfrm>
          <a:off x="4572000" y="4230688"/>
          <a:ext cx="1816100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19" name="Equation" r:id="rId5" imgW="685800" imgH="330120" progId="Equation.3">
                  <p:embed/>
                </p:oleObj>
              </mc:Choice>
              <mc:Fallback>
                <p:oleObj name="Equation" r:id="rId5" imgW="685800" imgH="33012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230688"/>
                        <a:ext cx="1816100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0" name="Object 2"/>
          <p:cNvGraphicFramePr>
            <a:graphicFrameLocks noChangeAspect="1"/>
          </p:cNvGraphicFramePr>
          <p:nvPr/>
        </p:nvGraphicFramePr>
        <p:xfrm>
          <a:off x="6442075" y="3989388"/>
          <a:ext cx="2320925" cy="1344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20" name="Equation" r:id="rId7" imgW="876240" imgH="507960" progId="Equation.3">
                  <p:embed/>
                </p:oleObj>
              </mc:Choice>
              <mc:Fallback>
                <p:oleObj name="Equation" r:id="rId7" imgW="876240" imgH="5079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2075" y="3989388"/>
                        <a:ext cx="2320925" cy="1344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1" name="Object 3"/>
          <p:cNvGraphicFramePr>
            <a:graphicFrameLocks noChangeAspect="1"/>
          </p:cNvGraphicFramePr>
          <p:nvPr/>
        </p:nvGraphicFramePr>
        <p:xfrm>
          <a:off x="1905000" y="5334000"/>
          <a:ext cx="2590800" cy="103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21" name="Equation" r:id="rId9" imgW="977760" imgH="393480" progId="Equation.3">
                  <p:embed/>
                </p:oleObj>
              </mc:Choice>
              <mc:Fallback>
                <p:oleObj name="Equation" r:id="rId9" imgW="97776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5334000"/>
                        <a:ext cx="2590800" cy="1039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2" name="Object 4"/>
          <p:cNvGraphicFramePr>
            <a:graphicFrameLocks noChangeAspect="1"/>
          </p:cNvGraphicFramePr>
          <p:nvPr/>
        </p:nvGraphicFramePr>
        <p:xfrm>
          <a:off x="4572000" y="5334000"/>
          <a:ext cx="1547813" cy="103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22" name="Equation" r:id="rId11" imgW="583920" imgH="393480" progId="Equation.3">
                  <p:embed/>
                </p:oleObj>
              </mc:Choice>
              <mc:Fallback>
                <p:oleObj name="Equation" r:id="rId11" imgW="58392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334000"/>
                        <a:ext cx="1547813" cy="1039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3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3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zh-TW" sz="5400"/>
              <a:t>Example</a:t>
            </a:r>
          </a:p>
        </p:txBody>
      </p:sp>
      <p:grpSp>
        <p:nvGrpSpPr>
          <p:cNvPr id="21527" name="Group 23"/>
          <p:cNvGrpSpPr>
            <a:grpSpLocks/>
          </p:cNvGrpSpPr>
          <p:nvPr/>
        </p:nvGrpSpPr>
        <p:grpSpPr bwMode="auto">
          <a:xfrm>
            <a:off x="762000" y="2362200"/>
            <a:ext cx="8001000" cy="4011613"/>
            <a:chOff x="480" y="1488"/>
            <a:chExt cx="5040" cy="2527"/>
          </a:xfrm>
        </p:grpSpPr>
        <p:grpSp>
          <p:nvGrpSpPr>
            <p:cNvPr id="21509" name="Group 5"/>
            <p:cNvGrpSpPr>
              <a:grpSpLocks/>
            </p:cNvGrpSpPr>
            <p:nvPr/>
          </p:nvGrpSpPr>
          <p:grpSpPr bwMode="auto">
            <a:xfrm>
              <a:off x="912" y="1488"/>
              <a:ext cx="3792" cy="960"/>
              <a:chOff x="912" y="1488"/>
              <a:chExt cx="3792" cy="960"/>
            </a:xfrm>
          </p:grpSpPr>
          <p:sp>
            <p:nvSpPr>
              <p:cNvPr id="21510" name="Rectangle 6"/>
              <p:cNvSpPr>
                <a:spLocks noChangeArrowheads="1"/>
              </p:cNvSpPr>
              <p:nvPr/>
            </p:nvSpPr>
            <p:spPr bwMode="auto">
              <a:xfrm>
                <a:off x="912" y="1488"/>
                <a:ext cx="3792" cy="96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/>
                <a:endParaRPr lang="en-US" b="0"/>
              </a:p>
            </p:txBody>
          </p:sp>
          <p:sp>
            <p:nvSpPr>
              <p:cNvPr id="21511" name="Rectangle 7"/>
              <p:cNvSpPr>
                <a:spLocks noChangeArrowheads="1"/>
              </p:cNvSpPr>
              <p:nvPr/>
            </p:nvSpPr>
            <p:spPr bwMode="auto">
              <a:xfrm>
                <a:off x="2352" y="1824"/>
                <a:ext cx="768" cy="384"/>
              </a:xfrm>
              <a:prstGeom prst="rect">
                <a:avLst/>
              </a:prstGeom>
              <a:noFill/>
              <a:ln w="9525" cap="rnd">
                <a:solidFill>
                  <a:srgbClr val="FF330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12" name="Line 8"/>
              <p:cNvSpPr>
                <a:spLocks noChangeShapeType="1"/>
              </p:cNvSpPr>
              <p:nvPr/>
            </p:nvSpPr>
            <p:spPr bwMode="auto">
              <a:xfrm>
                <a:off x="1104" y="2208"/>
                <a:ext cx="33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1513" name="Line 9"/>
              <p:cNvSpPr>
                <a:spLocks noChangeShapeType="1"/>
              </p:cNvSpPr>
              <p:nvPr/>
            </p:nvSpPr>
            <p:spPr bwMode="auto">
              <a:xfrm flipV="1">
                <a:off x="2736" y="1584"/>
                <a:ext cx="0" cy="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1514" name="Text Box 10"/>
              <p:cNvSpPr txBox="1">
                <a:spLocks noChangeArrowheads="1"/>
              </p:cNvSpPr>
              <p:nvPr/>
            </p:nvSpPr>
            <p:spPr bwMode="auto">
              <a:xfrm>
                <a:off x="3024" y="2169"/>
                <a:ext cx="18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TW" sz="1800" b="0"/>
                  <a:t>1</a:t>
                </a:r>
              </a:p>
            </p:txBody>
          </p:sp>
          <p:sp>
            <p:nvSpPr>
              <p:cNvPr id="21515" name="Text Box 11"/>
              <p:cNvSpPr txBox="1">
                <a:spLocks noChangeArrowheads="1"/>
              </p:cNvSpPr>
              <p:nvPr/>
            </p:nvSpPr>
            <p:spPr bwMode="auto">
              <a:xfrm>
                <a:off x="2208" y="2169"/>
                <a:ext cx="23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TW" sz="1800" b="0"/>
                  <a:t>-1</a:t>
                </a:r>
              </a:p>
            </p:txBody>
          </p:sp>
          <p:sp>
            <p:nvSpPr>
              <p:cNvPr id="21516" name="Text Box 12"/>
              <p:cNvSpPr txBox="1">
                <a:spLocks noChangeArrowheads="1"/>
              </p:cNvSpPr>
              <p:nvPr/>
            </p:nvSpPr>
            <p:spPr bwMode="auto">
              <a:xfrm>
                <a:off x="2596" y="1641"/>
                <a:ext cx="18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TW" sz="1800" b="0"/>
                  <a:t>1</a:t>
                </a:r>
              </a:p>
            </p:txBody>
          </p:sp>
          <p:sp>
            <p:nvSpPr>
              <p:cNvPr id="21517" name="Text Box 13"/>
              <p:cNvSpPr txBox="1">
                <a:spLocks noChangeArrowheads="1"/>
              </p:cNvSpPr>
              <p:nvPr/>
            </p:nvSpPr>
            <p:spPr bwMode="auto">
              <a:xfrm>
                <a:off x="4464" y="2064"/>
                <a:ext cx="16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TW" b="0" i="1"/>
                  <a:t>t</a:t>
                </a:r>
              </a:p>
            </p:txBody>
          </p:sp>
          <p:sp>
            <p:nvSpPr>
              <p:cNvPr id="21518" name="Text Box 14"/>
              <p:cNvSpPr txBox="1">
                <a:spLocks noChangeArrowheads="1"/>
              </p:cNvSpPr>
              <p:nvPr/>
            </p:nvSpPr>
            <p:spPr bwMode="auto">
              <a:xfrm>
                <a:off x="2770" y="1488"/>
                <a:ext cx="35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TW" b="0" i="1"/>
                  <a:t>f</a:t>
                </a:r>
                <a:r>
                  <a:rPr lang="en-US" altLang="zh-TW" b="0"/>
                  <a:t>(</a:t>
                </a:r>
                <a:r>
                  <a:rPr lang="en-US" altLang="zh-TW" b="0" i="1"/>
                  <a:t>t</a:t>
                </a:r>
                <a:r>
                  <a:rPr lang="en-US" altLang="zh-TW" b="0"/>
                  <a:t>)</a:t>
                </a:r>
              </a:p>
            </p:txBody>
          </p:sp>
          <p:sp>
            <p:nvSpPr>
              <p:cNvPr id="21519" name="Line 15"/>
              <p:cNvSpPr>
                <a:spLocks noChangeShapeType="1"/>
              </p:cNvSpPr>
              <p:nvPr/>
            </p:nvSpPr>
            <p:spPr bwMode="auto">
              <a:xfrm>
                <a:off x="2352" y="1824"/>
                <a:ext cx="768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1520" name="Line 16"/>
              <p:cNvSpPr>
                <a:spLocks noChangeShapeType="1"/>
              </p:cNvSpPr>
              <p:nvPr/>
            </p:nvSpPr>
            <p:spPr bwMode="auto">
              <a:xfrm>
                <a:off x="3120" y="2208"/>
                <a:ext cx="1008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1521" name="Line 17"/>
              <p:cNvSpPr>
                <a:spLocks noChangeShapeType="1"/>
              </p:cNvSpPr>
              <p:nvPr/>
            </p:nvSpPr>
            <p:spPr bwMode="auto">
              <a:xfrm>
                <a:off x="1344" y="2208"/>
                <a:ext cx="1008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aphicFrame>
          <p:nvGraphicFramePr>
            <p:cNvPr id="21522" name="Object 18"/>
            <p:cNvGraphicFramePr>
              <a:graphicFrameLocks noChangeAspect="1"/>
            </p:cNvGraphicFramePr>
            <p:nvPr/>
          </p:nvGraphicFramePr>
          <p:xfrm>
            <a:off x="480" y="2640"/>
            <a:ext cx="2393" cy="5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72" name="Equation" r:id="rId3" imgW="1434960" imgH="330120" progId="Equation.3">
                    <p:embed/>
                  </p:oleObj>
                </mc:Choice>
                <mc:Fallback>
                  <p:oleObj name="Equation" r:id="rId3" imgW="1434960" imgH="330120" progId="Equation.3">
                    <p:embed/>
                    <p:pic>
                      <p:nvPicPr>
                        <p:cNvPr id="0" name="Picture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" y="2640"/>
                          <a:ext cx="2393" cy="5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07763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523" name="Object 19"/>
            <p:cNvGraphicFramePr>
              <a:graphicFrameLocks noChangeAspect="1"/>
            </p:cNvGraphicFramePr>
            <p:nvPr/>
          </p:nvGraphicFramePr>
          <p:xfrm>
            <a:off x="2880" y="2665"/>
            <a:ext cx="1144" cy="5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73" name="Equation" r:id="rId5" imgW="685800" imgH="330120" progId="Equation.3">
                    <p:embed/>
                  </p:oleObj>
                </mc:Choice>
                <mc:Fallback>
                  <p:oleObj name="Equation" r:id="rId5" imgW="685800" imgH="330120" progId="Equation.3">
                    <p:embed/>
                    <p:pic>
                      <p:nvPicPr>
                        <p:cNvPr id="0" name="Picture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0" y="2665"/>
                          <a:ext cx="1144" cy="5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07763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524" name="Object 20"/>
            <p:cNvGraphicFramePr>
              <a:graphicFrameLocks noChangeAspect="1"/>
            </p:cNvGraphicFramePr>
            <p:nvPr/>
          </p:nvGraphicFramePr>
          <p:xfrm>
            <a:off x="4058" y="2513"/>
            <a:ext cx="1462" cy="8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74" name="Equation" r:id="rId7" imgW="876240" imgH="507960" progId="Equation.3">
                    <p:embed/>
                  </p:oleObj>
                </mc:Choice>
                <mc:Fallback>
                  <p:oleObj name="Equation" r:id="rId7" imgW="876240" imgH="507960" progId="Equation.3">
                    <p:embed/>
                    <p:pic>
                      <p:nvPicPr>
                        <p:cNvPr id="0" name="Picture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58" y="2513"/>
                          <a:ext cx="1462" cy="8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07763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525" name="Object 21"/>
            <p:cNvGraphicFramePr>
              <a:graphicFrameLocks noChangeAspect="1"/>
            </p:cNvGraphicFramePr>
            <p:nvPr/>
          </p:nvGraphicFramePr>
          <p:xfrm>
            <a:off x="1200" y="3360"/>
            <a:ext cx="1632" cy="6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75" name="Equation" r:id="rId9" imgW="977760" imgH="393480" progId="Equation.3">
                    <p:embed/>
                  </p:oleObj>
                </mc:Choice>
                <mc:Fallback>
                  <p:oleObj name="Equation" r:id="rId9" imgW="977760" imgH="393480" progId="Equation.3">
                    <p:embed/>
                    <p:pic>
                      <p:nvPicPr>
                        <p:cNvPr id="0" name="Picture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0" y="3360"/>
                          <a:ext cx="1632" cy="65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07763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526" name="Object 22"/>
            <p:cNvGraphicFramePr>
              <a:graphicFrameLocks noChangeAspect="1"/>
            </p:cNvGraphicFramePr>
            <p:nvPr/>
          </p:nvGraphicFramePr>
          <p:xfrm>
            <a:off x="2880" y="3360"/>
            <a:ext cx="975" cy="6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76" name="Equation" r:id="rId11" imgW="583920" imgH="393480" progId="Equation.3">
                    <p:embed/>
                  </p:oleObj>
                </mc:Choice>
                <mc:Fallback>
                  <p:oleObj name="Equation" r:id="rId11" imgW="583920" imgH="393480" progId="Equation.3">
                    <p:embed/>
                    <p:pic>
                      <p:nvPicPr>
                        <p:cNvPr id="0" name="Picture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0" y="3360"/>
                          <a:ext cx="975" cy="65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07763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4"/>
          <p:cNvPicPr>
            <a:picLocks noChangeAspect="1" noChangeArrowheads="1"/>
          </p:cNvPicPr>
          <p:nvPr/>
        </p:nvPicPr>
        <p:blipFill>
          <a:blip r:embed="rId2"/>
          <a:srcRect b="65279"/>
          <a:stretch>
            <a:fillRect/>
          </a:stretch>
        </p:blipFill>
        <p:spPr bwMode="auto">
          <a:xfrm>
            <a:off x="928662" y="2285992"/>
            <a:ext cx="7572428" cy="22145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apsules">
  <a:themeElements>
    <a:clrScheme name="Capsules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Capsules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Designs\Capsules.pot</Template>
  <TotalTime>16531</TotalTime>
  <Words>196</Words>
  <Application>Microsoft Office PowerPoint</Application>
  <PresentationFormat>On-screen Show (4:3)</PresentationFormat>
  <Paragraphs>97</Paragraphs>
  <Slides>45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4" baseType="lpstr">
      <vt:lpstr>Arial</vt:lpstr>
      <vt:lpstr>標楷體</vt:lpstr>
      <vt:lpstr>Monotype Corsiva</vt:lpstr>
      <vt:lpstr>新細明體</vt:lpstr>
      <vt:lpstr>Symbol</vt:lpstr>
      <vt:lpstr>Times New Roman</vt:lpstr>
      <vt:lpstr>Wingdings</vt:lpstr>
      <vt:lpstr>Capsules</vt:lpstr>
      <vt:lpstr>Equation</vt:lpstr>
      <vt:lpstr>Continuous-Time Fourier Transform</vt:lpstr>
      <vt:lpstr>The Topic</vt:lpstr>
      <vt:lpstr>Introduction</vt:lpstr>
      <vt:lpstr>Fourier Transform Pair</vt:lpstr>
      <vt:lpstr>Existence of the Fourier Transform</vt:lpstr>
      <vt:lpstr>Continuous Spectra</vt:lpstr>
      <vt:lpstr>Example</vt:lpstr>
      <vt:lpstr>Example</vt:lpstr>
      <vt:lpstr>PowerPoint Presentation</vt:lpstr>
      <vt:lpstr>PowerPoint Presentation</vt:lpstr>
      <vt:lpstr>PowerPoint Presentation</vt:lpstr>
      <vt:lpstr>Example</vt:lpstr>
      <vt:lpstr>PowerPoint Presentation</vt:lpstr>
      <vt:lpstr>PowerPoint Presentation</vt:lpstr>
      <vt:lpstr>Example</vt:lpstr>
      <vt:lpstr>PowerPoint Presentation</vt:lpstr>
      <vt:lpstr>Continuous-Time Fourier Transform</vt:lpstr>
      <vt:lpstr>Notation</vt:lpstr>
      <vt:lpstr>Linearity</vt:lpstr>
      <vt:lpstr>PowerPoint Presentation</vt:lpstr>
      <vt:lpstr>PowerPoint Presentation</vt:lpstr>
      <vt:lpstr>Time Scaling</vt:lpstr>
      <vt:lpstr>Time Reversal</vt:lpstr>
      <vt:lpstr>Time Shifting</vt:lpstr>
      <vt:lpstr>Frequency Shifting (Modulation)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Example:</vt:lpstr>
      <vt:lpstr>Example:</vt:lpstr>
      <vt:lpstr>Fourier Transform of f’(t)</vt:lpstr>
      <vt:lpstr>PowerPoint Presentation</vt:lpstr>
      <vt:lpstr>Fourier Transform of f (n)(t)</vt:lpstr>
      <vt:lpstr>PowerPoint Presentation</vt:lpstr>
      <vt:lpstr>Remember</vt:lpstr>
      <vt:lpstr>1</vt:lpstr>
      <vt:lpstr>PowerPoint Presentation</vt:lpstr>
      <vt:lpstr>PowerPoint Presentation</vt:lpstr>
      <vt:lpstr>Continuous-Time Fourier Transform</vt:lpstr>
      <vt:lpstr>PowerPoint Presentation</vt:lpstr>
    </vt:vector>
  </TitlesOfParts>
  <Company>TTU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Continuous-Time Fourier Transform</dc:title>
  <dc:creator>Administrator</dc:creator>
  <cp:lastModifiedBy>usery</cp:lastModifiedBy>
  <cp:revision>230</cp:revision>
  <dcterms:created xsi:type="dcterms:W3CDTF">2001-01-05T02:50:20Z</dcterms:created>
  <dcterms:modified xsi:type="dcterms:W3CDTF">2017-04-24T12:11:25Z</dcterms:modified>
</cp:coreProperties>
</file>